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aleway"/>
      <p:regular r:id="rId46"/>
      <p:bold r:id="rId47"/>
      <p:italic r:id="rId48"/>
      <p:boldItalic r:id="rId49"/>
    </p:embeddedFont>
    <p:embeddedFont>
      <p:font typeface="Robo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f9dfbb2fc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f9dfbb2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f9dfbb2fc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f9dfbb2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f9dfbb2fc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f9dfbb2f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f92e7758d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f92e7758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f92e7758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f92e775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f92e7758d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f92e775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f92e7758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f92e7758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f92e7758d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f92e7758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8e26af207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e26af20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f92e7758d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f92e7758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Processing using statistical method in order to have more control in Feature Interaction later in Linear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a:t>
            </a:r>
            <a:r>
              <a:rPr lang="en"/>
              <a:t>continuous</a:t>
            </a:r>
            <a:r>
              <a:rPr lang="en"/>
              <a:t> variable and categorical variable is different, see my packages for the self explanation,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f92e7758d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f92e7758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Processing using statistical method in order to have more control in Feature Interaction later in Linear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continuous variable and categorical variable is different, see my packages for the self explanation,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f92e7758d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f92e7758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Processing using statistical method in order to have more control in Feature Interaction later in Linear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continuous variable and categorical variable is different, see my packages for the self explanation,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f92e7758d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f92e7758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Processing using statistical method in order to have more control in Feature Interaction later in Linear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continuous variable and categorical variable is different, see my packages for the self explanation,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f92e7758d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f92e7758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Processing using statistical method in order to have more control in Feature Interaction later in Linear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continuous variable and categorical variable is different, see my packages for the self explanation,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f92e7758d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f92e7758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Processing using statistical method in order to have more control in Feature Interaction later in Linear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continuous variable and categorical variable is different, see my packages for the self explanation,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f92e7758d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f92e7758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Processing using statistical method in order to have more control in Feature Interaction later in Linear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continuous variable and categorical variable is different, see my packages for the self explanation,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f92e7758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f92e7758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Processing using statistical method in order to have more control in Feature Interaction later in Linear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Handling continuous variable and categorical variable is different, see my packages for the self explanation,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f92e7758d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f92e7758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f92e7758d_1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f92e7758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f92e7758d_1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f92e7758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f92e7758d_1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f92e7758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f92e7758d_1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f92e7758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explainable features because we clean the bad data and using the feature engineered adjusting the Lending and Consumer Lending domain.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f92e7758d_1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f92e7758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explainable features because we clean the bad data and using the feature engineered adjusting the Lending and Consumer Lending domain.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f92e7758d_1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f92e7758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explainable features because we clean the bad data and using the feature engineered adjusting the Lending and Consumer Lending domain.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f92e7758d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f92e7758d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f92e7758d_1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f92e7758d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8f9dfbb2fc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f9dfbb2f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f9dfbb2fc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f9dfbb2f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f9dfbb2fc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f9dfbb2f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f933968d4_0_80:notes"/>
          <p:cNvSpPr/>
          <p:nvPr>
            <p:ph idx="2" type="sldImg"/>
          </p:nvPr>
        </p:nvSpPr>
        <p:spPr>
          <a:xfrm>
            <a:off x="404589" y="685257"/>
            <a:ext cx="60489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8f933968d4_0_80:notes"/>
          <p:cNvSpPr txBox="1"/>
          <p:nvPr>
            <p:ph idx="1" type="body"/>
          </p:nvPr>
        </p:nvSpPr>
        <p:spPr>
          <a:xfrm>
            <a:off x="685800" y="4343400"/>
            <a:ext cx="5486400" cy="4114800"/>
          </a:xfrm>
          <a:prstGeom prst="rect">
            <a:avLst/>
          </a:prstGeom>
          <a:noFill/>
          <a:ln>
            <a:noFill/>
          </a:ln>
        </p:spPr>
        <p:txBody>
          <a:bodyPr anchorCtr="0" anchor="t" bIns="45600" lIns="91225" spcFirstLastPara="1" rIns="91225" wrap="square" tIns="45600">
            <a:noAutofit/>
          </a:bodyPr>
          <a:lstStyle/>
          <a:p>
            <a:pPr indent="0" lvl="0" marL="0" rtl="0" algn="l">
              <a:spcBef>
                <a:spcPts val="0"/>
              </a:spcBef>
              <a:spcAft>
                <a:spcPts val="0"/>
              </a:spcAft>
              <a:buNone/>
            </a:pPr>
            <a:r>
              <a:t/>
            </a:r>
            <a:endParaRPr/>
          </a:p>
        </p:txBody>
      </p:sp>
      <p:sp>
        <p:nvSpPr>
          <p:cNvPr id="104" name="Google Shape;104;g8f933968d4_0_80:notes"/>
          <p:cNvSpPr txBox="1"/>
          <p:nvPr>
            <p:ph idx="12" type="sldNum"/>
          </p:nvPr>
        </p:nvSpPr>
        <p:spPr>
          <a:xfrm>
            <a:off x="3884613" y="8685213"/>
            <a:ext cx="2971800" cy="457200"/>
          </a:xfrm>
          <a:prstGeom prst="rect">
            <a:avLst/>
          </a:prstGeom>
          <a:noFill/>
          <a:ln>
            <a:noFill/>
          </a:ln>
        </p:spPr>
        <p:txBody>
          <a:bodyPr anchorCtr="0" anchor="b" bIns="45600" lIns="91225" spcFirstLastPara="1" rIns="91225" wrap="square" tIns="45600">
            <a:noAutofit/>
          </a:bodyPr>
          <a:lstStyle/>
          <a:p>
            <a:pPr indent="0" lvl="0" marL="0" rtl="0" algn="r">
              <a:lnSpc>
                <a:spcPct val="100000"/>
              </a:lnSpc>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8f9dfbb2f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f9dfbb2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f9dfbb2fc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f9dfbb2f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lain">
  <p:cSld name="Content plain">
    <p:spTree>
      <p:nvGrpSpPr>
        <p:cNvPr id="63" name="Shape 63"/>
        <p:cNvGrpSpPr/>
        <p:nvPr/>
      </p:nvGrpSpPr>
      <p:grpSpPr>
        <a:xfrm>
          <a:off x="0" y="0"/>
          <a:ext cx="0" cy="0"/>
          <a:chOff x="0" y="0"/>
          <a:chExt cx="0" cy="0"/>
        </a:xfrm>
      </p:grpSpPr>
      <p:sp>
        <p:nvSpPr>
          <p:cNvPr id="64" name="Google Shape;64;p13"/>
          <p:cNvSpPr txBox="1"/>
          <p:nvPr>
            <p:ph type="title"/>
          </p:nvPr>
        </p:nvSpPr>
        <p:spPr>
          <a:xfrm>
            <a:off x="212836" y="87474"/>
            <a:ext cx="8264400" cy="7857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solidFill>
                  <a:schemeClr val="dk1"/>
                </a:solidFill>
                <a:latin typeface="Arial"/>
                <a:ea typeface="Arial"/>
                <a:cs typeface="Arial"/>
                <a:sym typeface="Aria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
        <p:nvSpPr>
          <p:cNvPr id="65" name="Google Shape;65;p13"/>
          <p:cNvSpPr txBox="1"/>
          <p:nvPr>
            <p:ph idx="1" type="body"/>
          </p:nvPr>
        </p:nvSpPr>
        <p:spPr>
          <a:xfrm>
            <a:off x="211140" y="961932"/>
            <a:ext cx="8264400" cy="367800"/>
          </a:xfrm>
          <a:prstGeom prst="rect">
            <a:avLst/>
          </a:prstGeom>
          <a:noFill/>
          <a:ln>
            <a:noFill/>
          </a:ln>
        </p:spPr>
        <p:txBody>
          <a:bodyPr anchorCtr="0" anchor="ctr" bIns="34275" lIns="68575" spcFirstLastPara="1" rIns="68575" wrap="square" tIns="34275">
            <a:noAutofit/>
          </a:bodyPr>
          <a:lstStyle>
            <a:lvl1pPr indent="-228600" lvl="0" marL="457200" rtl="0" algn="l">
              <a:lnSpc>
                <a:spcPct val="100000"/>
              </a:lnSpc>
              <a:spcBef>
                <a:spcPts val="300"/>
              </a:spcBef>
              <a:spcAft>
                <a:spcPts val="0"/>
              </a:spcAft>
              <a:buClr>
                <a:schemeClr val="dk1"/>
              </a:buClr>
              <a:buSzPts val="1400"/>
              <a:buNone/>
              <a:defRPr b="1" sz="1400">
                <a:solidFill>
                  <a:schemeClr val="dk1"/>
                </a:solidFill>
                <a:latin typeface="Arial"/>
                <a:ea typeface="Arial"/>
                <a:cs typeface="Arial"/>
                <a:sym typeface="Arial"/>
              </a:defRPr>
            </a:lvl1pPr>
            <a:lvl2pPr indent="-317500" lvl="1" marL="914400" rtl="0" algn="l">
              <a:lnSpc>
                <a:spcPct val="100000"/>
              </a:lnSpc>
              <a:spcBef>
                <a:spcPts val="300"/>
              </a:spcBef>
              <a:spcAft>
                <a:spcPts val="0"/>
              </a:spcAft>
              <a:buClr>
                <a:schemeClr val="dk1"/>
              </a:buClr>
              <a:buSzPts val="1400"/>
              <a:buChar char="–"/>
              <a:defRPr/>
            </a:lvl2pPr>
            <a:lvl3pPr indent="-317500" lvl="2" marL="1371600" rtl="0" algn="l">
              <a:lnSpc>
                <a:spcPct val="100000"/>
              </a:lnSpc>
              <a:spcBef>
                <a:spcPts val="300"/>
              </a:spcBef>
              <a:spcAft>
                <a:spcPts val="0"/>
              </a:spcAft>
              <a:buClr>
                <a:schemeClr val="dk1"/>
              </a:buClr>
              <a:buSzPts val="1400"/>
              <a:buChar char="•"/>
              <a:defRPr/>
            </a:lvl3pPr>
            <a:lvl4pPr indent="-317500" lvl="3" marL="1828800" rtl="0" algn="l">
              <a:lnSpc>
                <a:spcPct val="100000"/>
              </a:lnSpc>
              <a:spcBef>
                <a:spcPts val="300"/>
              </a:spcBef>
              <a:spcAft>
                <a:spcPts val="0"/>
              </a:spcAft>
              <a:buClr>
                <a:schemeClr val="dk1"/>
              </a:buClr>
              <a:buSzPts val="1400"/>
              <a:buChar char="–"/>
              <a:defRPr/>
            </a:lvl4pPr>
            <a:lvl5pPr indent="-317500" lvl="4" marL="2286000" rtl="0" algn="l">
              <a:lnSpc>
                <a:spcPct val="100000"/>
              </a:lnSpc>
              <a:spcBef>
                <a:spcPts val="3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risffernando@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id.linkedin.com/in/arisfernando"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drive.google.com/drive/folders/1rCC9E42_XyvDP1SLwoKvWNfuMoMUF4b6?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ctrTitle"/>
          </p:nvPr>
        </p:nvSpPr>
        <p:spPr>
          <a:xfrm>
            <a:off x="390525" y="9048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UCI ML Credit Scoring</a:t>
            </a:r>
            <a:endParaRPr/>
          </a:p>
        </p:txBody>
      </p:sp>
      <p:sp>
        <p:nvSpPr>
          <p:cNvPr id="71" name="Google Shape;71;p14"/>
          <p:cNvSpPr txBox="1"/>
          <p:nvPr>
            <p:ph idx="1" type="subTitle"/>
          </p:nvPr>
        </p:nvSpPr>
        <p:spPr>
          <a:xfrm>
            <a:off x="390525" y="18747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Aris Fernando</a:t>
            </a:r>
            <a:br>
              <a:rPr lang="en" sz="2400"/>
            </a:br>
            <a:r>
              <a:rPr lang="en" sz="1200" u="sng">
                <a:solidFill>
                  <a:schemeClr val="hlink"/>
                </a:solidFill>
                <a:hlinkClick r:id="rId3"/>
              </a:rPr>
              <a:t>arisffernando@gmail.com</a:t>
            </a:r>
            <a:r>
              <a:rPr lang="en" sz="1200"/>
              <a:t> / +62 8129980 9393</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Hands on the Dataset….</a:t>
            </a:r>
            <a:endParaRPr/>
          </a:p>
        </p:txBody>
      </p:sp>
      <p:sp>
        <p:nvSpPr>
          <p:cNvPr id="135" name="Google Shape;135;p23"/>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Store the CSV into dataframe, then perform obvious field checking and null checking.</a:t>
            </a:r>
            <a:endParaRPr/>
          </a:p>
          <a:p>
            <a:pPr indent="-317500" lvl="0" marL="457200" rtl="0" algn="l">
              <a:spcBef>
                <a:spcPts val="0"/>
              </a:spcBef>
              <a:spcAft>
                <a:spcPts val="0"/>
              </a:spcAft>
              <a:buSzPts val="1400"/>
              <a:buAutoNum type="arabicPeriod"/>
            </a:pPr>
            <a:r>
              <a:rPr b="1" lang="en"/>
              <a:t>No Null Data found on the Dataframe, all the field have definitive Data Types.</a:t>
            </a:r>
            <a:endParaRPr b="1"/>
          </a:p>
          <a:p>
            <a:pPr indent="-317500" lvl="0" marL="457200" rtl="0" algn="l">
              <a:spcBef>
                <a:spcPts val="0"/>
              </a:spcBef>
              <a:spcAft>
                <a:spcPts val="0"/>
              </a:spcAft>
              <a:buSzPts val="1400"/>
              <a:buAutoNum type="arabicPeriod"/>
            </a:pPr>
            <a:r>
              <a:rPr lang="en"/>
              <a:t>Set “</a:t>
            </a:r>
            <a:r>
              <a:rPr lang="en">
                <a:solidFill>
                  <a:srgbClr val="FF0000"/>
                </a:solidFill>
              </a:rPr>
              <a:t>ID</a:t>
            </a:r>
            <a:r>
              <a:rPr lang="en"/>
              <a:t>” into our Dataframe Index</a:t>
            </a:r>
            <a:endParaRPr/>
          </a:p>
        </p:txBody>
      </p:sp>
      <p:pic>
        <p:nvPicPr>
          <p:cNvPr id="136" name="Google Shape;136;p23"/>
          <p:cNvPicPr preferRelativeResize="0"/>
          <p:nvPr/>
        </p:nvPicPr>
        <p:blipFill>
          <a:blip r:embed="rId3">
            <a:alphaModFix/>
          </a:blip>
          <a:stretch>
            <a:fillRect/>
          </a:stretch>
        </p:blipFill>
        <p:spPr>
          <a:xfrm>
            <a:off x="4243200" y="1919075"/>
            <a:ext cx="4450800" cy="2982792"/>
          </a:xfrm>
          <a:prstGeom prst="rect">
            <a:avLst/>
          </a:prstGeom>
          <a:noFill/>
          <a:ln>
            <a:noFill/>
          </a:ln>
        </p:spPr>
      </p:pic>
      <p:pic>
        <p:nvPicPr>
          <p:cNvPr id="137" name="Google Shape;137;p23"/>
          <p:cNvPicPr preferRelativeResize="0"/>
          <p:nvPr/>
        </p:nvPicPr>
        <p:blipFill>
          <a:blip r:embed="rId4">
            <a:alphaModFix/>
          </a:blip>
          <a:stretch>
            <a:fillRect/>
          </a:stretch>
        </p:blipFill>
        <p:spPr>
          <a:xfrm>
            <a:off x="471900" y="3613225"/>
            <a:ext cx="3366900" cy="145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Sanitary Checking Part 1 - Correlation Matrix</a:t>
            </a:r>
            <a:endParaRPr/>
          </a:p>
        </p:txBody>
      </p:sp>
      <p:sp>
        <p:nvSpPr>
          <p:cNvPr id="143" name="Google Shape;143;p24"/>
          <p:cNvSpPr txBox="1"/>
          <p:nvPr>
            <p:ph idx="1" type="body"/>
          </p:nvPr>
        </p:nvSpPr>
        <p:spPr>
          <a:xfrm>
            <a:off x="471900" y="1690475"/>
            <a:ext cx="3673200" cy="12792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AutoNum type="arabicPeriod"/>
            </a:pPr>
            <a:r>
              <a:rPr lang="en" sz="900"/>
              <a:t>Calculate Correlation Coefficient and build Corr Matrix to check sanitary value</a:t>
            </a:r>
            <a:endParaRPr sz="900"/>
          </a:p>
          <a:p>
            <a:pPr indent="-285750" lvl="0" marL="457200" rtl="0" algn="l">
              <a:spcBef>
                <a:spcPts val="0"/>
              </a:spcBef>
              <a:spcAft>
                <a:spcPts val="0"/>
              </a:spcAft>
              <a:buSzPts val="900"/>
              <a:buAutoNum type="arabicPeriod"/>
            </a:pPr>
            <a:r>
              <a:rPr b="1" lang="en" sz="900"/>
              <a:t>Repayment status (PAY_0, PAY_xx) have strong predictor toward default label. </a:t>
            </a:r>
            <a:r>
              <a:rPr b="1" lang="en" sz="900">
                <a:solidFill>
                  <a:srgbClr val="FF0000"/>
                </a:solidFill>
              </a:rPr>
              <a:t>Make sure no data leakage too.</a:t>
            </a:r>
            <a:endParaRPr sz="900">
              <a:solidFill>
                <a:srgbClr val="FF0000"/>
              </a:solidFill>
            </a:endParaRPr>
          </a:p>
        </p:txBody>
      </p:sp>
      <p:pic>
        <p:nvPicPr>
          <p:cNvPr id="144" name="Google Shape;144;p24"/>
          <p:cNvPicPr preferRelativeResize="0"/>
          <p:nvPr/>
        </p:nvPicPr>
        <p:blipFill>
          <a:blip r:embed="rId3">
            <a:alphaModFix/>
          </a:blip>
          <a:stretch>
            <a:fillRect/>
          </a:stretch>
        </p:blipFill>
        <p:spPr>
          <a:xfrm>
            <a:off x="471900" y="2412375"/>
            <a:ext cx="4367402" cy="2666146"/>
          </a:xfrm>
          <a:prstGeom prst="rect">
            <a:avLst/>
          </a:prstGeom>
          <a:noFill/>
          <a:ln>
            <a:noFill/>
          </a:ln>
        </p:spPr>
      </p:pic>
      <p:pic>
        <p:nvPicPr>
          <p:cNvPr id="145" name="Google Shape;145;p24"/>
          <p:cNvPicPr preferRelativeResize="0"/>
          <p:nvPr/>
        </p:nvPicPr>
        <p:blipFill>
          <a:blip r:embed="rId4">
            <a:alphaModFix/>
          </a:blip>
          <a:stretch>
            <a:fillRect/>
          </a:stretch>
        </p:blipFill>
        <p:spPr>
          <a:xfrm>
            <a:off x="5020954" y="1814613"/>
            <a:ext cx="3673051" cy="3263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Bad data removal to improve data quality</a:t>
            </a:r>
            <a:endParaRPr/>
          </a:p>
        </p:txBody>
      </p:sp>
      <p:sp>
        <p:nvSpPr>
          <p:cNvPr id="151" name="Google Shape;151;p25"/>
          <p:cNvSpPr txBox="1"/>
          <p:nvPr>
            <p:ph idx="1" type="body"/>
          </p:nvPr>
        </p:nvSpPr>
        <p:spPr>
          <a:xfrm>
            <a:off x="471900" y="1690475"/>
            <a:ext cx="3673200" cy="12792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AutoNum type="arabicPeriod"/>
            </a:pPr>
            <a:r>
              <a:rPr lang="en" sz="900"/>
              <a:t>Remove minus Amount of Bill Amount on October, and</a:t>
            </a:r>
            <a:endParaRPr sz="900"/>
          </a:p>
          <a:p>
            <a:pPr indent="-285750" lvl="0" marL="457200" rtl="0" algn="l">
              <a:spcBef>
                <a:spcPts val="0"/>
              </a:spcBef>
              <a:spcAft>
                <a:spcPts val="0"/>
              </a:spcAft>
              <a:buSzPts val="900"/>
              <a:buAutoNum type="arabicPeriod"/>
            </a:pPr>
            <a:r>
              <a:rPr b="1" lang="en" sz="900"/>
              <a:t>Impossible to have 0 Bill Statement, Zero Usage on all the following month, but still default. We need to drop that data as doesn’t follow Lending pipeline.</a:t>
            </a:r>
            <a:endParaRPr b="1" sz="900"/>
          </a:p>
          <a:p>
            <a:pPr indent="-285750" lvl="0" marL="457200" rtl="0" algn="l">
              <a:spcBef>
                <a:spcPts val="0"/>
              </a:spcBef>
              <a:spcAft>
                <a:spcPts val="0"/>
              </a:spcAft>
              <a:buSzPts val="900"/>
              <a:buAutoNum type="arabicPeriod"/>
            </a:pPr>
            <a:r>
              <a:rPr lang="en" sz="900"/>
              <a:t>Dropped almost 200 bad observations, then re-check the correlation matrix</a:t>
            </a:r>
            <a:endParaRPr sz="900"/>
          </a:p>
        </p:txBody>
      </p:sp>
      <p:pic>
        <p:nvPicPr>
          <p:cNvPr id="152" name="Google Shape;152;p25"/>
          <p:cNvPicPr preferRelativeResize="0"/>
          <p:nvPr/>
        </p:nvPicPr>
        <p:blipFill>
          <a:blip r:embed="rId3">
            <a:alphaModFix/>
          </a:blip>
          <a:stretch>
            <a:fillRect/>
          </a:stretch>
        </p:blipFill>
        <p:spPr>
          <a:xfrm>
            <a:off x="4145100" y="1810573"/>
            <a:ext cx="4572000" cy="1522350"/>
          </a:xfrm>
          <a:prstGeom prst="rect">
            <a:avLst/>
          </a:prstGeom>
          <a:noFill/>
          <a:ln>
            <a:noFill/>
          </a:ln>
        </p:spPr>
      </p:pic>
      <p:pic>
        <p:nvPicPr>
          <p:cNvPr id="153" name="Google Shape;153;p25"/>
          <p:cNvPicPr preferRelativeResize="0"/>
          <p:nvPr/>
        </p:nvPicPr>
        <p:blipFill>
          <a:blip r:embed="rId4">
            <a:alphaModFix/>
          </a:blip>
          <a:stretch>
            <a:fillRect/>
          </a:stretch>
        </p:blipFill>
        <p:spPr>
          <a:xfrm>
            <a:off x="4115000" y="3332925"/>
            <a:ext cx="4731398" cy="17989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46800" y="1206500"/>
            <a:ext cx="5167303" cy="3248026"/>
          </a:xfrm>
          <a:prstGeom prst="rect">
            <a:avLst/>
          </a:prstGeom>
          <a:noFill/>
          <a:ln>
            <a:noFill/>
          </a:ln>
        </p:spPr>
      </p:pic>
      <p:pic>
        <p:nvPicPr>
          <p:cNvPr id="159" name="Google Shape;159;p26"/>
          <p:cNvPicPr preferRelativeResize="0"/>
          <p:nvPr/>
        </p:nvPicPr>
        <p:blipFill>
          <a:blip r:embed="rId4">
            <a:alphaModFix/>
          </a:blip>
          <a:stretch>
            <a:fillRect/>
          </a:stretch>
        </p:blipFill>
        <p:spPr>
          <a:xfrm>
            <a:off x="5183448" y="1130300"/>
            <a:ext cx="3741399" cy="3355625"/>
          </a:xfrm>
          <a:prstGeom prst="rect">
            <a:avLst/>
          </a:prstGeom>
          <a:noFill/>
          <a:ln>
            <a:noFill/>
          </a:ln>
        </p:spPr>
      </p:pic>
      <p:sp>
        <p:nvSpPr>
          <p:cNvPr id="160" name="Google Shape;160;p26"/>
          <p:cNvSpPr txBox="1"/>
          <p:nvPr>
            <p:ph type="title"/>
          </p:nvPr>
        </p:nvSpPr>
        <p:spPr>
          <a:xfrm>
            <a:off x="274350" y="-30350"/>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Correlation improved especially on Repayment status and bill amount, </a:t>
            </a:r>
            <a:endParaRPr/>
          </a:p>
          <a:p>
            <a:pPr indent="0" lvl="0" marL="0" rtl="0" algn="l">
              <a:spcBef>
                <a:spcPts val="0"/>
              </a:spcBef>
              <a:spcAft>
                <a:spcPts val="0"/>
              </a:spcAft>
              <a:buNone/>
            </a:pPr>
            <a:r>
              <a:rPr lang="en"/>
              <a:t>Age correlation goes to 0 (verified later)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Processing - Part 1</a:t>
            </a:r>
            <a:endParaRPr/>
          </a:p>
        </p:txBody>
      </p:sp>
      <p:sp>
        <p:nvSpPr>
          <p:cNvPr id="166" name="Google Shape;166;p27"/>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sz="1300"/>
              <a:t>Holistic</a:t>
            </a:r>
            <a:r>
              <a:rPr lang="en" sz="1300"/>
              <a:t> view, there are two (2) feature types,</a:t>
            </a:r>
            <a:endParaRPr sz="1300"/>
          </a:p>
          <a:p>
            <a:pPr indent="-298450" lvl="1" marL="914400" rtl="0" algn="l">
              <a:spcBef>
                <a:spcPts val="0"/>
              </a:spcBef>
              <a:spcAft>
                <a:spcPts val="0"/>
              </a:spcAft>
              <a:buSzPts val="1100"/>
              <a:buAutoNum type="alphaLcPeriod"/>
            </a:pPr>
            <a:r>
              <a:rPr b="1" lang="en" sz="1100"/>
              <a:t>Non Repayment Data</a:t>
            </a:r>
            <a:r>
              <a:rPr lang="en" sz="1100"/>
              <a:t>, including Credit Balance and personal information and;</a:t>
            </a:r>
            <a:endParaRPr sz="1100"/>
          </a:p>
          <a:p>
            <a:pPr indent="-298450" lvl="1" marL="914400" rtl="0" algn="l">
              <a:spcBef>
                <a:spcPts val="0"/>
              </a:spcBef>
              <a:spcAft>
                <a:spcPts val="0"/>
              </a:spcAft>
              <a:buSzPts val="1100"/>
              <a:buAutoNum type="alphaLcPeriod"/>
            </a:pPr>
            <a:r>
              <a:rPr b="1" lang="en" sz="1100"/>
              <a:t>Repayment Data, </a:t>
            </a:r>
            <a:r>
              <a:rPr lang="en" sz="1100"/>
              <a:t>including Repayment status and Bill Amount.</a:t>
            </a:r>
            <a:endParaRPr sz="1100"/>
          </a:p>
          <a:p>
            <a:pPr indent="-311150" lvl="0" marL="457200" rtl="0" algn="l">
              <a:spcBef>
                <a:spcPts val="0"/>
              </a:spcBef>
              <a:spcAft>
                <a:spcPts val="0"/>
              </a:spcAft>
              <a:buSzPts val="1300"/>
              <a:buAutoNum type="arabicPeriod"/>
            </a:pPr>
            <a:r>
              <a:rPr lang="en" sz="1300"/>
              <a:t>Begin to ingest Non Repayment Data to validate feature information</a:t>
            </a:r>
            <a:endParaRPr sz="1300"/>
          </a:p>
        </p:txBody>
      </p:sp>
      <p:pic>
        <p:nvPicPr>
          <p:cNvPr id="167" name="Google Shape;167;p27"/>
          <p:cNvPicPr preferRelativeResize="0"/>
          <p:nvPr/>
        </p:nvPicPr>
        <p:blipFill>
          <a:blip r:embed="rId3">
            <a:alphaModFix/>
          </a:blip>
          <a:stretch>
            <a:fillRect/>
          </a:stretch>
        </p:blipFill>
        <p:spPr>
          <a:xfrm>
            <a:off x="4712747" y="1919074"/>
            <a:ext cx="4229479" cy="300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Processing - Part 1</a:t>
            </a:r>
            <a:endParaRPr/>
          </a:p>
        </p:txBody>
      </p:sp>
      <p:sp>
        <p:nvSpPr>
          <p:cNvPr id="173" name="Google Shape;173;p28"/>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sz="1300"/>
              <a:t>Age Correlation is 0 == dispersion of age is randomly distributed toward our target label (Only use as Legal Feature Criteria)</a:t>
            </a:r>
            <a:endParaRPr sz="1300"/>
          </a:p>
          <a:p>
            <a:pPr indent="-311150" lvl="0" marL="457200" rtl="0" algn="l">
              <a:spcBef>
                <a:spcPts val="0"/>
              </a:spcBef>
              <a:spcAft>
                <a:spcPts val="0"/>
              </a:spcAft>
              <a:buSzPts val="1300"/>
              <a:buAutoNum type="arabicPeriod"/>
            </a:pPr>
            <a:r>
              <a:rPr lang="en" sz="1300"/>
              <a:t>Limit Balance is minus power. This confirms us that,</a:t>
            </a:r>
            <a:endParaRPr sz="1300"/>
          </a:p>
          <a:p>
            <a:pPr indent="-311150" lvl="1" marL="914400" rtl="0" algn="l">
              <a:spcBef>
                <a:spcPts val="0"/>
              </a:spcBef>
              <a:spcAft>
                <a:spcPts val="0"/>
              </a:spcAft>
              <a:buSzPts val="1300"/>
              <a:buAutoNum type="alphaLcPeriod"/>
            </a:pPr>
            <a:r>
              <a:rPr b="1" lang="en" sz="1300"/>
              <a:t>This is not Application Scoring, the balance already been decided from funnel before this,</a:t>
            </a:r>
            <a:endParaRPr b="1" sz="1300"/>
          </a:p>
          <a:p>
            <a:pPr indent="-311150" lvl="1" marL="914400" rtl="0" algn="l">
              <a:spcBef>
                <a:spcPts val="0"/>
              </a:spcBef>
              <a:spcAft>
                <a:spcPts val="0"/>
              </a:spcAft>
              <a:buSzPts val="1300"/>
              <a:buAutoNum type="alphaLcPeriod"/>
            </a:pPr>
            <a:r>
              <a:rPr b="1" lang="en" sz="1300"/>
              <a:t>Limit Balance is already indicating ability Borrower to repay or fulfilling their obligation to finish the tenure.</a:t>
            </a:r>
            <a:endParaRPr b="1" sz="1300"/>
          </a:p>
          <a:p>
            <a:pPr indent="0" lvl="0" marL="0" rtl="0" algn="l">
              <a:spcBef>
                <a:spcPts val="1600"/>
              </a:spcBef>
              <a:spcAft>
                <a:spcPts val="1600"/>
              </a:spcAft>
              <a:buNone/>
            </a:pPr>
            <a:r>
              <a:t/>
            </a:r>
            <a:endParaRPr sz="1300"/>
          </a:p>
        </p:txBody>
      </p:sp>
      <p:pic>
        <p:nvPicPr>
          <p:cNvPr id="174" name="Google Shape;174;p28"/>
          <p:cNvPicPr preferRelativeResize="0"/>
          <p:nvPr/>
        </p:nvPicPr>
        <p:blipFill>
          <a:blip r:embed="rId3">
            <a:alphaModFix/>
          </a:blip>
          <a:stretch>
            <a:fillRect/>
          </a:stretch>
        </p:blipFill>
        <p:spPr>
          <a:xfrm>
            <a:off x="4243200" y="1783375"/>
            <a:ext cx="4900801" cy="32420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Statistically Testing for All the statements for Non Repayment Features</a:t>
            </a:r>
            <a:endParaRPr/>
          </a:p>
        </p:txBody>
      </p:sp>
      <p:sp>
        <p:nvSpPr>
          <p:cNvPr id="180" name="Google Shape;180;p29"/>
          <p:cNvSpPr txBox="1"/>
          <p:nvPr>
            <p:ph idx="1" type="body"/>
          </p:nvPr>
        </p:nvSpPr>
        <p:spPr>
          <a:xfrm>
            <a:off x="471900" y="2410150"/>
            <a:ext cx="3771300" cy="19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 sz="1300"/>
              <a:t>The bigger the balance is skewed toward good applicants. This confirms us that Limit Balance is the result from Application or previous Behavioral Scoring.</a:t>
            </a:r>
            <a:endParaRPr b="1" sz="1300"/>
          </a:p>
          <a:p>
            <a:pPr indent="0" lvl="0" marL="0" rtl="0" algn="l">
              <a:spcBef>
                <a:spcPts val="1600"/>
              </a:spcBef>
              <a:spcAft>
                <a:spcPts val="1600"/>
              </a:spcAft>
              <a:buNone/>
            </a:pPr>
            <a:r>
              <a:t/>
            </a:r>
            <a:endParaRPr sz="1300"/>
          </a:p>
        </p:txBody>
      </p:sp>
      <p:pic>
        <p:nvPicPr>
          <p:cNvPr id="181" name="Google Shape;181;p29"/>
          <p:cNvPicPr preferRelativeResize="0"/>
          <p:nvPr/>
        </p:nvPicPr>
        <p:blipFill>
          <a:blip r:embed="rId3">
            <a:alphaModFix/>
          </a:blip>
          <a:stretch>
            <a:fillRect/>
          </a:stretch>
        </p:blipFill>
        <p:spPr>
          <a:xfrm>
            <a:off x="4572000" y="1753975"/>
            <a:ext cx="3476545" cy="3389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Statistically Testing for All the statements for Non Repayment Features</a:t>
            </a:r>
            <a:endParaRPr/>
          </a:p>
        </p:txBody>
      </p:sp>
      <p:sp>
        <p:nvSpPr>
          <p:cNvPr id="187" name="Google Shape;187;p30"/>
          <p:cNvSpPr txBox="1"/>
          <p:nvPr>
            <p:ph idx="1" type="body"/>
          </p:nvPr>
        </p:nvSpPr>
        <p:spPr>
          <a:xfrm>
            <a:off x="471900" y="2410150"/>
            <a:ext cx="3771300" cy="19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 sz="1300"/>
              <a:t>Bad rate is dispersed toward any direction of Age distribution, this confirms why Age correlation power toward our target label is 0. Hence it is not usable on our model, only for Legal Restrictions.</a:t>
            </a:r>
            <a:endParaRPr b="1" sz="1300"/>
          </a:p>
          <a:p>
            <a:pPr indent="-311150" lvl="0" marL="457200" rtl="0" algn="l">
              <a:spcBef>
                <a:spcPts val="0"/>
              </a:spcBef>
              <a:spcAft>
                <a:spcPts val="0"/>
              </a:spcAft>
              <a:buSzPts val="1300"/>
              <a:buAutoNum type="arabicPeriod"/>
            </a:pPr>
            <a:r>
              <a:rPr b="1" lang="en" sz="1300"/>
              <a:t>Plus, we do not need any bias PD toward Age Number of our Borrower</a:t>
            </a:r>
            <a:endParaRPr b="1" sz="1300"/>
          </a:p>
          <a:p>
            <a:pPr indent="0" lvl="0" marL="0" rtl="0" algn="l">
              <a:spcBef>
                <a:spcPts val="1600"/>
              </a:spcBef>
              <a:spcAft>
                <a:spcPts val="1600"/>
              </a:spcAft>
              <a:buNone/>
            </a:pPr>
            <a:r>
              <a:t/>
            </a:r>
            <a:endParaRPr sz="1300"/>
          </a:p>
        </p:txBody>
      </p:sp>
      <p:pic>
        <p:nvPicPr>
          <p:cNvPr id="188" name="Google Shape;188;p30"/>
          <p:cNvPicPr preferRelativeResize="0"/>
          <p:nvPr/>
        </p:nvPicPr>
        <p:blipFill>
          <a:blip r:embed="rId3">
            <a:alphaModFix/>
          </a:blip>
          <a:stretch>
            <a:fillRect/>
          </a:stretch>
        </p:blipFill>
        <p:spPr>
          <a:xfrm>
            <a:off x="4572000" y="1707150"/>
            <a:ext cx="3476260" cy="3436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Statistically Testing for All the statements for Non Repayment Features</a:t>
            </a:r>
            <a:endParaRPr/>
          </a:p>
        </p:txBody>
      </p:sp>
      <p:sp>
        <p:nvSpPr>
          <p:cNvPr id="194" name="Google Shape;194;p31"/>
          <p:cNvSpPr txBox="1"/>
          <p:nvPr>
            <p:ph idx="1" type="body"/>
          </p:nvPr>
        </p:nvSpPr>
        <p:spPr>
          <a:xfrm>
            <a:off x="471900" y="1930375"/>
            <a:ext cx="3771300" cy="19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 sz="1300"/>
              <a:t>Known Education Label :</a:t>
            </a:r>
            <a:endParaRPr b="1" sz="1300"/>
          </a:p>
          <a:p>
            <a:pPr indent="-311150" lvl="1" marL="914400" rtl="0" algn="l">
              <a:spcBef>
                <a:spcPts val="0"/>
              </a:spcBef>
              <a:spcAft>
                <a:spcPts val="0"/>
              </a:spcAft>
              <a:buSzPts val="1300"/>
              <a:buAutoNum type="alphaLcPeriod"/>
            </a:pPr>
            <a:r>
              <a:rPr b="1" lang="en" sz="1300"/>
              <a:t>1  Grad School</a:t>
            </a:r>
            <a:endParaRPr b="1" sz="1300"/>
          </a:p>
          <a:p>
            <a:pPr indent="-311150" lvl="1" marL="914400" rtl="0" algn="l">
              <a:spcBef>
                <a:spcPts val="0"/>
              </a:spcBef>
              <a:spcAft>
                <a:spcPts val="0"/>
              </a:spcAft>
              <a:buSzPts val="1300"/>
              <a:buAutoNum type="alphaLcPeriod"/>
            </a:pPr>
            <a:r>
              <a:rPr b="1" lang="en" sz="1300"/>
              <a:t>2 University</a:t>
            </a:r>
            <a:endParaRPr b="1" sz="1300"/>
          </a:p>
          <a:p>
            <a:pPr indent="-311150" lvl="1" marL="914400" rtl="0" algn="l">
              <a:spcBef>
                <a:spcPts val="0"/>
              </a:spcBef>
              <a:spcAft>
                <a:spcPts val="0"/>
              </a:spcAft>
              <a:buSzPts val="1300"/>
              <a:buAutoNum type="alphaLcPeriod"/>
            </a:pPr>
            <a:r>
              <a:rPr b="1" lang="en" sz="1300"/>
              <a:t>3 </a:t>
            </a:r>
            <a:r>
              <a:rPr b="1" lang="en" sz="1300"/>
              <a:t>High School</a:t>
            </a:r>
            <a:endParaRPr b="1" sz="1300"/>
          </a:p>
          <a:p>
            <a:pPr indent="-311150" lvl="1" marL="914400" rtl="0" algn="l">
              <a:spcBef>
                <a:spcPts val="0"/>
              </a:spcBef>
              <a:spcAft>
                <a:spcPts val="0"/>
              </a:spcAft>
              <a:buSzPts val="1300"/>
              <a:buAutoNum type="alphaLcPeriod"/>
            </a:pPr>
            <a:r>
              <a:rPr b="1" lang="en" sz="1300"/>
              <a:t>4 Others</a:t>
            </a:r>
            <a:endParaRPr b="1" sz="1300"/>
          </a:p>
          <a:p>
            <a:pPr indent="-311150" lvl="1" marL="914400" rtl="0" algn="l">
              <a:spcBef>
                <a:spcPts val="0"/>
              </a:spcBef>
              <a:spcAft>
                <a:spcPts val="0"/>
              </a:spcAft>
              <a:buSzPts val="1300"/>
              <a:buAutoNum type="alphaLcPeriod"/>
            </a:pPr>
            <a:r>
              <a:rPr b="1" lang="en" sz="1300"/>
              <a:t>5,6 Unknown</a:t>
            </a:r>
            <a:endParaRPr b="1" sz="1300"/>
          </a:p>
          <a:p>
            <a:pPr indent="-311150" lvl="0" marL="457200" rtl="0" algn="l">
              <a:spcBef>
                <a:spcPts val="0"/>
              </a:spcBef>
              <a:spcAft>
                <a:spcPts val="0"/>
              </a:spcAft>
              <a:buClr>
                <a:srgbClr val="FF0000"/>
              </a:buClr>
              <a:buSzPts val="1300"/>
              <a:buAutoNum type="arabicPeriod"/>
            </a:pPr>
            <a:r>
              <a:rPr b="1" lang="en" sz="1300">
                <a:solidFill>
                  <a:srgbClr val="FF0000"/>
                </a:solidFill>
              </a:rPr>
              <a:t>We should not incorporate unknown categorical that have different bad rate behavior like (5 &amp; 6) as 6 is approx. 300% have more bad rate than 5</a:t>
            </a:r>
            <a:endParaRPr b="1" sz="1300">
              <a:solidFill>
                <a:srgbClr val="FF0000"/>
              </a:solidFill>
            </a:endParaRPr>
          </a:p>
          <a:p>
            <a:pPr indent="-311150" lvl="0" marL="457200" rtl="0" algn="l">
              <a:spcBef>
                <a:spcPts val="0"/>
              </a:spcBef>
              <a:spcAft>
                <a:spcPts val="0"/>
              </a:spcAft>
              <a:buSzPts val="1300"/>
              <a:buAutoNum type="arabicPeriod"/>
            </a:pPr>
            <a:r>
              <a:rPr b="1" lang="en" sz="1300"/>
              <a:t>It is safe to group 4 &amp; 5 as the bad rate percentage is tightly the same rate</a:t>
            </a:r>
            <a:endParaRPr b="1" sz="1300"/>
          </a:p>
          <a:p>
            <a:pPr indent="0" lvl="0" marL="0" rtl="0" algn="l">
              <a:spcBef>
                <a:spcPts val="1600"/>
              </a:spcBef>
              <a:spcAft>
                <a:spcPts val="1600"/>
              </a:spcAft>
              <a:buNone/>
            </a:pPr>
            <a:r>
              <a:t/>
            </a:r>
            <a:endParaRPr sz="1300"/>
          </a:p>
        </p:txBody>
      </p:sp>
      <p:pic>
        <p:nvPicPr>
          <p:cNvPr id="195" name="Google Shape;195;p31"/>
          <p:cNvPicPr preferRelativeResize="0"/>
          <p:nvPr/>
        </p:nvPicPr>
        <p:blipFill>
          <a:blip r:embed="rId3">
            <a:alphaModFix/>
          </a:blip>
          <a:stretch>
            <a:fillRect/>
          </a:stretch>
        </p:blipFill>
        <p:spPr>
          <a:xfrm>
            <a:off x="4606800" y="1679225"/>
            <a:ext cx="3494474" cy="3464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Statistically Testing for All the statements for Non Repayment Features</a:t>
            </a:r>
            <a:endParaRPr/>
          </a:p>
        </p:txBody>
      </p:sp>
      <p:sp>
        <p:nvSpPr>
          <p:cNvPr id="201" name="Google Shape;201;p32"/>
          <p:cNvSpPr txBox="1"/>
          <p:nvPr>
            <p:ph idx="1" type="body"/>
          </p:nvPr>
        </p:nvSpPr>
        <p:spPr>
          <a:xfrm>
            <a:off x="471900" y="1930375"/>
            <a:ext cx="3771300" cy="19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 sz="1300"/>
              <a:t>Known Marriage Label :</a:t>
            </a:r>
            <a:endParaRPr b="1" sz="1300"/>
          </a:p>
          <a:p>
            <a:pPr indent="-311150" lvl="1" marL="914400" rtl="0" algn="l">
              <a:spcBef>
                <a:spcPts val="0"/>
              </a:spcBef>
              <a:spcAft>
                <a:spcPts val="0"/>
              </a:spcAft>
              <a:buSzPts val="1300"/>
              <a:buAutoNum type="alphaLcPeriod"/>
            </a:pPr>
            <a:r>
              <a:rPr b="1" lang="en" sz="1300"/>
              <a:t>1  Married</a:t>
            </a:r>
            <a:endParaRPr b="1" sz="1300"/>
          </a:p>
          <a:p>
            <a:pPr indent="-311150" lvl="1" marL="914400" rtl="0" algn="l">
              <a:spcBef>
                <a:spcPts val="0"/>
              </a:spcBef>
              <a:spcAft>
                <a:spcPts val="0"/>
              </a:spcAft>
              <a:buSzPts val="1300"/>
              <a:buAutoNum type="alphaLcPeriod"/>
            </a:pPr>
            <a:r>
              <a:rPr b="1" lang="en" sz="1300"/>
              <a:t>2 Single</a:t>
            </a:r>
            <a:endParaRPr b="1" sz="1300"/>
          </a:p>
          <a:p>
            <a:pPr indent="-311150" lvl="1" marL="914400" rtl="0" algn="l">
              <a:spcBef>
                <a:spcPts val="0"/>
              </a:spcBef>
              <a:spcAft>
                <a:spcPts val="0"/>
              </a:spcAft>
              <a:buSzPts val="1300"/>
              <a:buAutoNum type="alphaLcPeriod"/>
            </a:pPr>
            <a:r>
              <a:rPr b="1" lang="en" sz="1300"/>
              <a:t>0, 3 Others</a:t>
            </a:r>
            <a:endParaRPr b="1" sz="1300"/>
          </a:p>
          <a:p>
            <a:pPr indent="-311150" lvl="0" marL="457200" rtl="0" algn="l">
              <a:spcBef>
                <a:spcPts val="0"/>
              </a:spcBef>
              <a:spcAft>
                <a:spcPts val="0"/>
              </a:spcAft>
              <a:buClr>
                <a:srgbClr val="FF0000"/>
              </a:buClr>
              <a:buSzPts val="1300"/>
              <a:buAutoNum type="arabicPeriod"/>
            </a:pPr>
            <a:r>
              <a:rPr b="1" lang="en" sz="1300">
                <a:solidFill>
                  <a:srgbClr val="FF0000"/>
                </a:solidFill>
              </a:rPr>
              <a:t>We should not incorporate unknown categorical that have different bad rate behavior like (0 &amp; 3) as 3 is approx. 250% have more bad rate than 0</a:t>
            </a:r>
            <a:endParaRPr b="1" sz="1300">
              <a:solidFill>
                <a:srgbClr val="FF0000"/>
              </a:solidFill>
            </a:endParaRPr>
          </a:p>
          <a:p>
            <a:pPr indent="-311150" lvl="0" marL="457200" rtl="0" algn="l">
              <a:spcBef>
                <a:spcPts val="0"/>
              </a:spcBef>
              <a:spcAft>
                <a:spcPts val="0"/>
              </a:spcAft>
              <a:buSzPts val="1300"/>
              <a:buAutoNum type="arabicPeriod"/>
            </a:pPr>
            <a:r>
              <a:rPr b="1" lang="en" sz="1300"/>
              <a:t>It is safe to group 1 &amp; 2 as the bad rate percentage is tightly the same rate</a:t>
            </a:r>
            <a:endParaRPr b="1" sz="1300"/>
          </a:p>
          <a:p>
            <a:pPr indent="0" lvl="0" marL="0" rtl="0" algn="l">
              <a:spcBef>
                <a:spcPts val="1600"/>
              </a:spcBef>
              <a:spcAft>
                <a:spcPts val="1600"/>
              </a:spcAft>
              <a:buNone/>
            </a:pPr>
            <a:r>
              <a:t/>
            </a:r>
            <a:endParaRPr sz="1300"/>
          </a:p>
        </p:txBody>
      </p:sp>
      <p:pic>
        <p:nvPicPr>
          <p:cNvPr id="202" name="Google Shape;202;p32"/>
          <p:cNvPicPr preferRelativeResize="0"/>
          <p:nvPr/>
        </p:nvPicPr>
        <p:blipFill>
          <a:blip r:embed="rId3">
            <a:alphaModFix/>
          </a:blip>
          <a:stretch>
            <a:fillRect/>
          </a:stretch>
        </p:blipFill>
        <p:spPr>
          <a:xfrm>
            <a:off x="4466150" y="1658825"/>
            <a:ext cx="3514036" cy="3332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460950" y="13813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Lending | Credit Scoring Pipeline - UCI ML Taiwan Credit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Behavioral / Repayment Score</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Categorical</a:t>
            </a:r>
            <a:r>
              <a:rPr lang="en"/>
              <a:t> Processing - Part 2</a:t>
            </a:r>
            <a:endParaRPr/>
          </a:p>
        </p:txBody>
      </p:sp>
      <p:sp>
        <p:nvSpPr>
          <p:cNvPr id="208" name="Google Shape;208;p33"/>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 sz="1300"/>
              <a:t>Following Basel, and for the sake of easier to maintain, rigor productionize model, and taking advantage of the bad rate composition (Weight of Evidence) in order to more have statistically proven categorical rather than creating a lot of dummy variables.</a:t>
            </a:r>
            <a:endParaRPr b="1" sz="1100"/>
          </a:p>
          <a:p>
            <a:pPr indent="-311150" lvl="0" marL="457200" rtl="0" algn="l">
              <a:spcBef>
                <a:spcPts val="0"/>
              </a:spcBef>
              <a:spcAft>
                <a:spcPts val="0"/>
              </a:spcAft>
              <a:buClr>
                <a:srgbClr val="FF0000"/>
              </a:buClr>
              <a:buSzPts val="1300"/>
              <a:buAutoNum type="arabicPeriod"/>
            </a:pPr>
            <a:r>
              <a:rPr lang="en" sz="1300">
                <a:solidFill>
                  <a:srgbClr val="FF0000"/>
                </a:solidFill>
              </a:rPr>
              <a:t>Don’t forget the less variable you have, easier to maintain and you can control each of them more manually in the later if we want to apply specific policy (eg. tighten acceptance criteria, power feature testing, so on)  </a:t>
            </a:r>
            <a:endParaRPr sz="1300">
              <a:solidFill>
                <a:srgbClr val="FF0000"/>
              </a:solidFill>
            </a:endParaRPr>
          </a:p>
        </p:txBody>
      </p:sp>
      <p:pic>
        <p:nvPicPr>
          <p:cNvPr id="209" name="Google Shape;209;p33"/>
          <p:cNvPicPr preferRelativeResize="0"/>
          <p:nvPr/>
        </p:nvPicPr>
        <p:blipFill>
          <a:blip r:embed="rId3">
            <a:alphaModFix/>
          </a:blip>
          <a:stretch>
            <a:fillRect/>
          </a:stretch>
        </p:blipFill>
        <p:spPr>
          <a:xfrm>
            <a:off x="4437951" y="1722071"/>
            <a:ext cx="4677824" cy="1612901"/>
          </a:xfrm>
          <a:prstGeom prst="rect">
            <a:avLst/>
          </a:prstGeom>
          <a:noFill/>
          <a:ln>
            <a:noFill/>
          </a:ln>
        </p:spPr>
      </p:pic>
      <p:pic>
        <p:nvPicPr>
          <p:cNvPr id="210" name="Google Shape;210;p33"/>
          <p:cNvPicPr preferRelativeResize="0"/>
          <p:nvPr/>
        </p:nvPicPr>
        <p:blipFill>
          <a:blip r:embed="rId4">
            <a:alphaModFix/>
          </a:blip>
          <a:stretch>
            <a:fillRect/>
          </a:stretch>
        </p:blipFill>
        <p:spPr>
          <a:xfrm>
            <a:off x="4437950" y="3369850"/>
            <a:ext cx="3062099" cy="1720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3. Ensure the WoE power goes grow ascending or descending depends on the target definition and the direction that we are going to map</a:t>
            </a:r>
            <a:endParaRPr sz="1300">
              <a:solidFill>
                <a:srgbClr val="FF0000"/>
              </a:solidFill>
            </a:endParaRPr>
          </a:p>
          <a:p>
            <a:pPr indent="0" lvl="0" marL="0" rtl="0" algn="l">
              <a:spcBef>
                <a:spcPts val="1600"/>
              </a:spcBef>
              <a:spcAft>
                <a:spcPts val="1600"/>
              </a:spcAft>
              <a:buNone/>
            </a:pPr>
            <a:r>
              <a:t/>
            </a:r>
            <a:endParaRPr sz="1300">
              <a:solidFill>
                <a:srgbClr val="FF0000"/>
              </a:solidFill>
            </a:endParaRPr>
          </a:p>
        </p:txBody>
      </p:sp>
      <p:pic>
        <p:nvPicPr>
          <p:cNvPr id="216" name="Google Shape;216;p34"/>
          <p:cNvPicPr preferRelativeResize="0"/>
          <p:nvPr/>
        </p:nvPicPr>
        <p:blipFill>
          <a:blip r:embed="rId3">
            <a:alphaModFix/>
          </a:blip>
          <a:stretch>
            <a:fillRect/>
          </a:stretch>
        </p:blipFill>
        <p:spPr>
          <a:xfrm>
            <a:off x="4395600" y="1658825"/>
            <a:ext cx="4596001" cy="1959039"/>
          </a:xfrm>
          <a:prstGeom prst="rect">
            <a:avLst/>
          </a:prstGeom>
          <a:noFill/>
          <a:ln>
            <a:noFill/>
          </a:ln>
        </p:spPr>
      </p:pic>
      <p:sp>
        <p:nvSpPr>
          <p:cNvPr id="217" name="Google Shape;217;p34"/>
          <p:cNvSpPr txBox="1"/>
          <p:nvPr>
            <p:ph type="title"/>
          </p:nvPr>
        </p:nvSpPr>
        <p:spPr>
          <a:xfrm>
            <a:off x="369225" y="6554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Categorical Processing - Part 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 sz="1300"/>
              <a:t>Non Consumption Ratio ( How many times Credit Card is not being used )</a:t>
            </a:r>
            <a:endParaRPr b="1" sz="1100"/>
          </a:p>
          <a:p>
            <a:pPr indent="-311150" lvl="0" marL="457200" rtl="0" algn="l">
              <a:spcBef>
                <a:spcPts val="0"/>
              </a:spcBef>
              <a:spcAft>
                <a:spcPts val="0"/>
              </a:spcAft>
              <a:buSzPts val="1300"/>
              <a:buAutoNum type="arabicPeriod"/>
            </a:pPr>
            <a:r>
              <a:rPr b="1" lang="en" sz="1300"/>
              <a:t>Proven that the more often the usage, the lowest the bad rate composition will be.</a:t>
            </a:r>
            <a:endParaRPr sz="1300">
              <a:solidFill>
                <a:srgbClr val="000000"/>
              </a:solidFill>
            </a:endParaRPr>
          </a:p>
        </p:txBody>
      </p:sp>
      <p:pic>
        <p:nvPicPr>
          <p:cNvPr id="223" name="Google Shape;223;p35"/>
          <p:cNvPicPr preferRelativeResize="0"/>
          <p:nvPr/>
        </p:nvPicPr>
        <p:blipFill>
          <a:blip r:embed="rId3">
            <a:alphaModFix/>
          </a:blip>
          <a:stretch>
            <a:fillRect/>
          </a:stretch>
        </p:blipFill>
        <p:spPr>
          <a:xfrm>
            <a:off x="4317989" y="1690475"/>
            <a:ext cx="4405534" cy="1069325"/>
          </a:xfrm>
          <a:prstGeom prst="rect">
            <a:avLst/>
          </a:prstGeom>
          <a:noFill/>
          <a:ln>
            <a:noFill/>
          </a:ln>
        </p:spPr>
      </p:pic>
      <p:pic>
        <p:nvPicPr>
          <p:cNvPr id="224" name="Google Shape;224;p35"/>
          <p:cNvPicPr preferRelativeResize="0"/>
          <p:nvPr/>
        </p:nvPicPr>
        <p:blipFill>
          <a:blip r:embed="rId4">
            <a:alphaModFix/>
          </a:blip>
          <a:stretch>
            <a:fillRect/>
          </a:stretch>
        </p:blipFill>
        <p:spPr>
          <a:xfrm>
            <a:off x="4318000" y="2759800"/>
            <a:ext cx="3172866" cy="2383702"/>
          </a:xfrm>
          <a:prstGeom prst="rect">
            <a:avLst/>
          </a:prstGeom>
          <a:noFill/>
          <a:ln>
            <a:noFill/>
          </a:ln>
        </p:spPr>
      </p:pic>
      <p:sp>
        <p:nvSpPr>
          <p:cNvPr id="225" name="Google Shape;225;p35"/>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a:t>
            </a:r>
            <a:r>
              <a:rPr lang="en"/>
              <a:t>ayment Feature Processing  - Part 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b="1" lang="en" sz="1300"/>
              <a:t>Willingness To Pay Features</a:t>
            </a:r>
            <a:endParaRPr b="1" sz="1100"/>
          </a:p>
          <a:p>
            <a:pPr indent="-311150" lvl="0" marL="457200" rtl="0" algn="l">
              <a:spcBef>
                <a:spcPts val="0"/>
              </a:spcBef>
              <a:spcAft>
                <a:spcPts val="0"/>
              </a:spcAft>
              <a:buSzPts val="1300"/>
              <a:buAutoNum type="arabicPeriod"/>
            </a:pPr>
            <a:r>
              <a:rPr b="1" lang="en" sz="1300"/>
              <a:t>Willingness to pay generic meaning that how willing each borrower to pay the least at minimum amount for reach repayment cycle, and it proves have skewed power toward our default label.</a:t>
            </a:r>
            <a:endParaRPr sz="1300">
              <a:solidFill>
                <a:srgbClr val="000000"/>
              </a:solidFill>
            </a:endParaRPr>
          </a:p>
        </p:txBody>
      </p:sp>
      <p:sp>
        <p:nvSpPr>
          <p:cNvPr id="231" name="Google Shape;231;p36"/>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Repayment Feature Processing  - Part 3</a:t>
            </a:r>
            <a:endParaRPr/>
          </a:p>
        </p:txBody>
      </p:sp>
      <p:pic>
        <p:nvPicPr>
          <p:cNvPr id="232" name="Google Shape;232;p36"/>
          <p:cNvPicPr preferRelativeResize="0"/>
          <p:nvPr/>
        </p:nvPicPr>
        <p:blipFill>
          <a:blip r:embed="rId3">
            <a:alphaModFix/>
          </a:blip>
          <a:stretch>
            <a:fillRect/>
          </a:stretch>
        </p:blipFill>
        <p:spPr>
          <a:xfrm>
            <a:off x="4416745" y="1690475"/>
            <a:ext cx="4520450" cy="730925"/>
          </a:xfrm>
          <a:prstGeom prst="rect">
            <a:avLst/>
          </a:prstGeom>
          <a:noFill/>
          <a:ln>
            <a:noFill/>
          </a:ln>
        </p:spPr>
      </p:pic>
      <p:pic>
        <p:nvPicPr>
          <p:cNvPr id="233" name="Google Shape;233;p36"/>
          <p:cNvPicPr preferRelativeResize="0"/>
          <p:nvPr/>
        </p:nvPicPr>
        <p:blipFill>
          <a:blip r:embed="rId4">
            <a:alphaModFix/>
          </a:blip>
          <a:stretch>
            <a:fillRect/>
          </a:stretch>
        </p:blipFill>
        <p:spPr>
          <a:xfrm>
            <a:off x="4416748" y="2410225"/>
            <a:ext cx="4692176" cy="323050"/>
          </a:xfrm>
          <a:prstGeom prst="rect">
            <a:avLst/>
          </a:prstGeom>
          <a:noFill/>
          <a:ln>
            <a:noFill/>
          </a:ln>
        </p:spPr>
      </p:pic>
      <p:pic>
        <p:nvPicPr>
          <p:cNvPr id="234" name="Google Shape;234;p36"/>
          <p:cNvPicPr preferRelativeResize="0"/>
          <p:nvPr/>
        </p:nvPicPr>
        <p:blipFill>
          <a:blip r:embed="rId5">
            <a:alphaModFix/>
          </a:blip>
          <a:stretch>
            <a:fillRect/>
          </a:stretch>
        </p:blipFill>
        <p:spPr>
          <a:xfrm>
            <a:off x="4416750" y="2733275"/>
            <a:ext cx="2495627" cy="2410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In Scoring composition, we have two (2) main parts that composing our PD :</a:t>
            </a:r>
            <a:endParaRPr b="1" sz="1200"/>
          </a:p>
          <a:p>
            <a:pPr indent="-304800" lvl="1" marL="914400" rtl="0" algn="l">
              <a:spcBef>
                <a:spcPts val="0"/>
              </a:spcBef>
              <a:spcAft>
                <a:spcPts val="0"/>
              </a:spcAft>
              <a:buClr>
                <a:srgbClr val="38761D"/>
              </a:buClr>
              <a:buSzPts val="1200"/>
              <a:buAutoNum type="alphaLcPeriod"/>
            </a:pPr>
            <a:r>
              <a:rPr b="1" lang="en">
                <a:solidFill>
                  <a:srgbClr val="38761D"/>
                </a:solidFill>
              </a:rPr>
              <a:t>Historical Data ( Consistency, Slope, so on)</a:t>
            </a:r>
            <a:endParaRPr b="1">
              <a:solidFill>
                <a:srgbClr val="38761D"/>
              </a:solidFill>
            </a:endParaRPr>
          </a:p>
          <a:p>
            <a:pPr indent="-304800" lvl="1" marL="914400" rtl="0" algn="l">
              <a:spcBef>
                <a:spcPts val="0"/>
              </a:spcBef>
              <a:spcAft>
                <a:spcPts val="0"/>
              </a:spcAft>
              <a:buClr>
                <a:srgbClr val="38761D"/>
              </a:buClr>
              <a:buSzPts val="1200"/>
              <a:buAutoNum type="alphaLcPeriod"/>
            </a:pPr>
            <a:r>
              <a:rPr b="1" lang="en">
                <a:solidFill>
                  <a:srgbClr val="38761D"/>
                </a:solidFill>
              </a:rPr>
              <a:t>Current active datapoint that reflect the last condition right before scoring)</a:t>
            </a:r>
            <a:endParaRPr b="1">
              <a:solidFill>
                <a:srgbClr val="38761D"/>
              </a:solidFill>
            </a:endParaRPr>
          </a:p>
          <a:p>
            <a:pPr indent="-304800" lvl="0" marL="457200" rtl="0" algn="l">
              <a:spcBef>
                <a:spcPts val="0"/>
              </a:spcBef>
              <a:spcAft>
                <a:spcPts val="0"/>
              </a:spcAft>
              <a:buSzPts val="1200"/>
              <a:buAutoNum type="arabicPeriod"/>
            </a:pPr>
            <a:r>
              <a:rPr b="1" lang="en" sz="1200"/>
              <a:t>On current active datapoint, we set to the most powerful which is </a:t>
            </a:r>
            <a:r>
              <a:rPr b="1" lang="en" sz="1200">
                <a:solidFill>
                  <a:srgbClr val="38761D"/>
                </a:solidFill>
              </a:rPr>
              <a:t>PAY_0 (Current Repayment Status) and BILL_AMT1 (Current Bill Issued Outstanding Amount)</a:t>
            </a:r>
            <a:endParaRPr b="1" sz="1200">
              <a:solidFill>
                <a:srgbClr val="38761D"/>
              </a:solidFill>
            </a:endParaRPr>
          </a:p>
          <a:p>
            <a:pPr indent="-304800" lvl="0" marL="457200" rtl="0" algn="l">
              <a:spcBef>
                <a:spcPts val="0"/>
              </a:spcBef>
              <a:spcAft>
                <a:spcPts val="0"/>
              </a:spcAft>
              <a:buClr>
                <a:srgbClr val="FF0000"/>
              </a:buClr>
              <a:buSzPts val="1200"/>
              <a:buAutoNum type="arabicPeriod"/>
            </a:pPr>
            <a:r>
              <a:rPr lang="en" sz="1200">
                <a:solidFill>
                  <a:srgbClr val="FF0000"/>
                </a:solidFill>
              </a:rPr>
              <a:t>This indicates there is risk rank growth of bad rate, less usage or non default</a:t>
            </a:r>
            <a:r>
              <a:rPr b="1" lang="en" sz="1200">
                <a:solidFill>
                  <a:srgbClr val="FF0000"/>
                </a:solidFill>
              </a:rPr>
              <a:t> repayment status</a:t>
            </a:r>
            <a:r>
              <a:rPr lang="en" sz="1200">
                <a:solidFill>
                  <a:srgbClr val="FF0000"/>
                </a:solidFill>
              </a:rPr>
              <a:t> have a less likelihood toward bad rate or default in the next month.</a:t>
            </a:r>
            <a:endParaRPr sz="1200">
              <a:solidFill>
                <a:srgbClr val="FF0000"/>
              </a:solidFill>
            </a:endParaRPr>
          </a:p>
        </p:txBody>
      </p:sp>
      <p:sp>
        <p:nvSpPr>
          <p:cNvPr id="240" name="Google Shape;240;p37"/>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Payment</a:t>
            </a:r>
            <a:r>
              <a:rPr lang="en"/>
              <a:t> Feature Processing  - Part 4</a:t>
            </a:r>
            <a:endParaRPr/>
          </a:p>
        </p:txBody>
      </p:sp>
      <p:pic>
        <p:nvPicPr>
          <p:cNvPr id="241" name="Google Shape;241;p37"/>
          <p:cNvPicPr preferRelativeResize="0"/>
          <p:nvPr/>
        </p:nvPicPr>
        <p:blipFill>
          <a:blip r:embed="rId3">
            <a:alphaModFix/>
          </a:blip>
          <a:stretch>
            <a:fillRect/>
          </a:stretch>
        </p:blipFill>
        <p:spPr>
          <a:xfrm>
            <a:off x="4965075" y="1690475"/>
            <a:ext cx="3592596" cy="34530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In Scoring composition, we have two (2) main parts that composing our PD :</a:t>
            </a:r>
            <a:endParaRPr b="1" sz="1200"/>
          </a:p>
          <a:p>
            <a:pPr indent="-304800" lvl="1" marL="914400" rtl="0" algn="l">
              <a:spcBef>
                <a:spcPts val="0"/>
              </a:spcBef>
              <a:spcAft>
                <a:spcPts val="0"/>
              </a:spcAft>
              <a:buClr>
                <a:srgbClr val="38761D"/>
              </a:buClr>
              <a:buSzPts val="1200"/>
              <a:buAutoNum type="alphaLcPeriod"/>
            </a:pPr>
            <a:r>
              <a:rPr b="1" lang="en">
                <a:solidFill>
                  <a:srgbClr val="38761D"/>
                </a:solidFill>
              </a:rPr>
              <a:t>Historical Data ( Consistency, Slope, so on)</a:t>
            </a:r>
            <a:endParaRPr b="1">
              <a:solidFill>
                <a:srgbClr val="38761D"/>
              </a:solidFill>
            </a:endParaRPr>
          </a:p>
          <a:p>
            <a:pPr indent="-304800" lvl="1" marL="914400" rtl="0" algn="l">
              <a:spcBef>
                <a:spcPts val="0"/>
              </a:spcBef>
              <a:spcAft>
                <a:spcPts val="0"/>
              </a:spcAft>
              <a:buClr>
                <a:srgbClr val="38761D"/>
              </a:buClr>
              <a:buSzPts val="1200"/>
              <a:buAutoNum type="alphaLcPeriod"/>
            </a:pPr>
            <a:r>
              <a:rPr b="1" lang="en">
                <a:solidFill>
                  <a:srgbClr val="38761D"/>
                </a:solidFill>
              </a:rPr>
              <a:t>Current active datapoint that reflect the last condition right before scoring)</a:t>
            </a:r>
            <a:endParaRPr b="1">
              <a:solidFill>
                <a:srgbClr val="38761D"/>
              </a:solidFill>
            </a:endParaRPr>
          </a:p>
          <a:p>
            <a:pPr indent="-304800" lvl="0" marL="457200" rtl="0" algn="l">
              <a:spcBef>
                <a:spcPts val="0"/>
              </a:spcBef>
              <a:spcAft>
                <a:spcPts val="0"/>
              </a:spcAft>
              <a:buSzPts val="1200"/>
              <a:buAutoNum type="arabicPeriod"/>
            </a:pPr>
            <a:r>
              <a:rPr b="1" lang="en" sz="1200"/>
              <a:t>On current active datapoint, we set to the most powerful which is </a:t>
            </a:r>
            <a:r>
              <a:rPr b="1" lang="en" sz="1200">
                <a:solidFill>
                  <a:srgbClr val="38761D"/>
                </a:solidFill>
              </a:rPr>
              <a:t>PAY_0 (Current Repayment Status) and BILL_AMT1 (Current Bill Issued Outstanding Amount)</a:t>
            </a:r>
            <a:endParaRPr b="1" sz="1200">
              <a:solidFill>
                <a:srgbClr val="38761D"/>
              </a:solidFill>
            </a:endParaRPr>
          </a:p>
          <a:p>
            <a:pPr indent="-304800" lvl="0" marL="457200" rtl="0" algn="l">
              <a:spcBef>
                <a:spcPts val="0"/>
              </a:spcBef>
              <a:spcAft>
                <a:spcPts val="0"/>
              </a:spcAft>
              <a:buClr>
                <a:srgbClr val="FF0000"/>
              </a:buClr>
              <a:buSzPts val="1200"/>
              <a:buAutoNum type="arabicPeriod"/>
            </a:pPr>
            <a:r>
              <a:rPr lang="en" sz="1200">
                <a:solidFill>
                  <a:srgbClr val="FF0000"/>
                </a:solidFill>
              </a:rPr>
              <a:t>This indicates the less </a:t>
            </a:r>
            <a:r>
              <a:rPr b="1" lang="en" sz="1200">
                <a:solidFill>
                  <a:srgbClr val="FF0000"/>
                </a:solidFill>
              </a:rPr>
              <a:t>current Outstanding Billed amount for the current month</a:t>
            </a:r>
            <a:r>
              <a:rPr lang="en" sz="1200">
                <a:solidFill>
                  <a:srgbClr val="FF0000"/>
                </a:solidFill>
              </a:rPr>
              <a:t>, the less likelihood those borrower toward bad rate / default next month.</a:t>
            </a:r>
            <a:endParaRPr sz="1200">
              <a:solidFill>
                <a:srgbClr val="FF0000"/>
              </a:solidFill>
            </a:endParaRPr>
          </a:p>
        </p:txBody>
      </p:sp>
      <p:sp>
        <p:nvSpPr>
          <p:cNvPr id="247" name="Google Shape;247;p38"/>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Payment Feature Processing  - Part 4</a:t>
            </a:r>
            <a:endParaRPr/>
          </a:p>
        </p:txBody>
      </p:sp>
      <p:pic>
        <p:nvPicPr>
          <p:cNvPr id="248" name="Google Shape;248;p38"/>
          <p:cNvPicPr preferRelativeResize="0"/>
          <p:nvPr/>
        </p:nvPicPr>
        <p:blipFill>
          <a:blip r:embed="rId3">
            <a:alphaModFix/>
          </a:blip>
          <a:stretch>
            <a:fillRect/>
          </a:stretch>
        </p:blipFill>
        <p:spPr>
          <a:xfrm>
            <a:off x="4889475" y="1690475"/>
            <a:ext cx="3597879" cy="3453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For historical features, we need to derivative several features that can extrapolate key information like </a:t>
            </a:r>
            <a:r>
              <a:rPr b="1" lang="en" sz="1200"/>
              <a:t>consistency, uptrend / downtrend, slope of the amount / status, or the average of the most recent of the historical values.</a:t>
            </a:r>
            <a:endParaRPr b="1" sz="1200"/>
          </a:p>
          <a:p>
            <a:pPr indent="-304800" lvl="0" marL="457200" rtl="0" algn="l">
              <a:spcBef>
                <a:spcPts val="0"/>
              </a:spcBef>
              <a:spcAft>
                <a:spcPts val="0"/>
              </a:spcAft>
              <a:buSzPts val="1200"/>
              <a:buAutoNum type="arabicPeriod"/>
            </a:pPr>
            <a:r>
              <a:rPr lang="en" sz="1200"/>
              <a:t>Based on all that facts and methodology, we able to derive features like :</a:t>
            </a:r>
            <a:endParaRPr sz="1200"/>
          </a:p>
          <a:p>
            <a:pPr indent="-304800" lvl="1" marL="914400" rtl="0" algn="l">
              <a:spcBef>
                <a:spcPts val="0"/>
              </a:spcBef>
              <a:spcAft>
                <a:spcPts val="0"/>
              </a:spcAft>
              <a:buSzPts val="1200"/>
              <a:buAutoNum type="alphaLcPeriod"/>
            </a:pPr>
            <a:r>
              <a:rPr b="1" lang="en"/>
              <a:t>Slope of the Bill Amount,</a:t>
            </a:r>
            <a:endParaRPr b="1"/>
          </a:p>
          <a:p>
            <a:pPr indent="-304800" lvl="1" marL="914400" rtl="0" algn="l">
              <a:spcBef>
                <a:spcPts val="0"/>
              </a:spcBef>
              <a:spcAft>
                <a:spcPts val="0"/>
              </a:spcAft>
              <a:buSzPts val="1200"/>
              <a:buAutoNum type="alphaLcPeriod"/>
            </a:pPr>
            <a:r>
              <a:rPr b="1" lang="en"/>
              <a:t>Down Rate (Indicates finished tenure, trend cleaning debt), Stable Rate, </a:t>
            </a:r>
            <a:r>
              <a:rPr b="1" lang="en"/>
              <a:t>R Squared</a:t>
            </a:r>
            <a:r>
              <a:rPr b="1" lang="en"/>
              <a:t> of Bill Amount</a:t>
            </a:r>
            <a:endParaRPr b="1"/>
          </a:p>
          <a:p>
            <a:pPr indent="-304800" lvl="1" marL="914400" rtl="0" algn="l">
              <a:spcBef>
                <a:spcPts val="0"/>
              </a:spcBef>
              <a:spcAft>
                <a:spcPts val="0"/>
              </a:spcAft>
              <a:buSzPts val="1200"/>
              <a:buAutoNum type="alphaLcPeriod"/>
            </a:pPr>
            <a:r>
              <a:rPr b="1" lang="en"/>
              <a:t>Last 3M of Billed Amount, Median of Last 6M Billed Amount, Zero_BillAmount (How many 0 outstanding amount from last 6M)</a:t>
            </a:r>
            <a:endParaRPr b="1"/>
          </a:p>
        </p:txBody>
      </p:sp>
      <p:sp>
        <p:nvSpPr>
          <p:cNvPr id="254" name="Google Shape;254;p39"/>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Historical Derivative Features</a:t>
            </a:r>
            <a:r>
              <a:rPr lang="en"/>
              <a:t>  - Part 5</a:t>
            </a:r>
            <a:endParaRPr/>
          </a:p>
        </p:txBody>
      </p:sp>
      <p:pic>
        <p:nvPicPr>
          <p:cNvPr id="255" name="Google Shape;255;p39"/>
          <p:cNvPicPr preferRelativeResize="0"/>
          <p:nvPr/>
        </p:nvPicPr>
        <p:blipFill>
          <a:blip r:embed="rId3">
            <a:alphaModFix/>
          </a:blip>
          <a:stretch>
            <a:fillRect/>
          </a:stretch>
        </p:blipFill>
        <p:spPr>
          <a:xfrm>
            <a:off x="4571998" y="1766675"/>
            <a:ext cx="4295151" cy="3272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For historical features, we need to derivative several features that can extrapolate key information like </a:t>
            </a:r>
            <a:r>
              <a:rPr b="1" lang="en" sz="1200"/>
              <a:t>consistency, uptrend / downtrend, slope of the amount / status, or the average of the most recent of the historical values.</a:t>
            </a:r>
            <a:endParaRPr b="1" sz="1200"/>
          </a:p>
          <a:p>
            <a:pPr indent="-304800" lvl="0" marL="457200" rtl="0" algn="l">
              <a:spcBef>
                <a:spcPts val="0"/>
              </a:spcBef>
              <a:spcAft>
                <a:spcPts val="0"/>
              </a:spcAft>
              <a:buSzPts val="1200"/>
              <a:buAutoNum type="arabicPeriod"/>
            </a:pPr>
            <a:r>
              <a:rPr lang="en" sz="1200"/>
              <a:t>Based on all that facts and methodology, we able to derive features like :</a:t>
            </a:r>
            <a:endParaRPr sz="1200"/>
          </a:p>
          <a:p>
            <a:pPr indent="-304800" lvl="1" marL="914400" rtl="0" algn="l">
              <a:spcBef>
                <a:spcPts val="0"/>
              </a:spcBef>
              <a:spcAft>
                <a:spcPts val="0"/>
              </a:spcAft>
              <a:buSzPts val="1200"/>
              <a:buAutoNum type="alphaLcPeriod"/>
            </a:pPr>
            <a:r>
              <a:rPr b="1" lang="en"/>
              <a:t>Slope of the Bill Amount,</a:t>
            </a:r>
            <a:endParaRPr b="1"/>
          </a:p>
          <a:p>
            <a:pPr indent="-304800" lvl="1" marL="914400" rtl="0" algn="l">
              <a:spcBef>
                <a:spcPts val="0"/>
              </a:spcBef>
              <a:spcAft>
                <a:spcPts val="0"/>
              </a:spcAft>
              <a:buSzPts val="1200"/>
              <a:buAutoNum type="alphaLcPeriod"/>
            </a:pPr>
            <a:r>
              <a:rPr b="1" lang="en"/>
              <a:t>Down Rate (Indicates finished tenure, trend cleaning debt), Stable Rate, R Squared of Bill Amount</a:t>
            </a:r>
            <a:endParaRPr b="1"/>
          </a:p>
          <a:p>
            <a:pPr indent="-304800" lvl="1" marL="914400" rtl="0" algn="l">
              <a:spcBef>
                <a:spcPts val="0"/>
              </a:spcBef>
              <a:spcAft>
                <a:spcPts val="0"/>
              </a:spcAft>
              <a:buSzPts val="1200"/>
              <a:buAutoNum type="alphaLcPeriod"/>
            </a:pPr>
            <a:r>
              <a:rPr b="1" lang="en"/>
              <a:t>Last 3M of Billed Amount, Median of Last 6M Billed Amount, Zero_BillAmount (How many 0 outstanding amount from last 6M)</a:t>
            </a:r>
            <a:endParaRPr b="1"/>
          </a:p>
        </p:txBody>
      </p:sp>
      <p:sp>
        <p:nvSpPr>
          <p:cNvPr id="261" name="Google Shape;261;p40"/>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Historical Derivative Features  - Part 5</a:t>
            </a:r>
            <a:endParaRPr/>
          </a:p>
        </p:txBody>
      </p:sp>
      <p:pic>
        <p:nvPicPr>
          <p:cNvPr id="262" name="Google Shape;262;p40"/>
          <p:cNvPicPr preferRelativeResize="0"/>
          <p:nvPr/>
        </p:nvPicPr>
        <p:blipFill>
          <a:blip r:embed="rId3">
            <a:alphaModFix/>
          </a:blip>
          <a:stretch>
            <a:fillRect/>
          </a:stretch>
        </p:blipFill>
        <p:spPr>
          <a:xfrm>
            <a:off x="4303875" y="1880975"/>
            <a:ext cx="4840128" cy="28394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idx="1" type="body"/>
          </p:nvPr>
        </p:nvSpPr>
        <p:spPr>
          <a:xfrm>
            <a:off x="471900" y="16142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Why Linear Model?</a:t>
            </a:r>
            <a:endParaRPr b="1" sz="1200"/>
          </a:p>
          <a:p>
            <a:pPr indent="-292100" lvl="1" marL="914400" rtl="0" algn="l">
              <a:spcBef>
                <a:spcPts val="0"/>
              </a:spcBef>
              <a:spcAft>
                <a:spcPts val="0"/>
              </a:spcAft>
              <a:buSzPts val="1000"/>
              <a:buAutoNum type="alphaLcPeriod"/>
            </a:pPr>
            <a:r>
              <a:rPr b="1" lang="en" sz="1000"/>
              <a:t>No need to recalibrate the output PD at end of the process</a:t>
            </a:r>
            <a:endParaRPr b="1" sz="1000"/>
          </a:p>
          <a:p>
            <a:pPr indent="-292100" lvl="1" marL="914400" rtl="0" algn="l">
              <a:spcBef>
                <a:spcPts val="0"/>
              </a:spcBef>
              <a:spcAft>
                <a:spcPts val="0"/>
              </a:spcAft>
              <a:buSzPts val="1000"/>
              <a:buAutoNum type="alphaLcPeriod"/>
            </a:pPr>
            <a:r>
              <a:rPr lang="en" sz="1000"/>
              <a:t>From our previous investigation, statistical testing and WoE still shown the relational between independent feature toward dependent variables, linear model should be able to generalize this dataset pattern</a:t>
            </a:r>
            <a:endParaRPr sz="1000"/>
          </a:p>
          <a:p>
            <a:pPr indent="-292100" lvl="1" marL="914400" rtl="0" algn="l">
              <a:spcBef>
                <a:spcPts val="0"/>
              </a:spcBef>
              <a:spcAft>
                <a:spcPts val="0"/>
              </a:spcAft>
              <a:buSzPts val="1000"/>
              <a:buAutoNum type="alphaLcPeriod"/>
            </a:pPr>
            <a:r>
              <a:rPr lang="en" sz="1000"/>
              <a:t>We can extrapolate feature importance by extracting variable coefficient that have the direction. More interpretable rather than Feature Importance.</a:t>
            </a:r>
            <a:endParaRPr sz="1000"/>
          </a:p>
          <a:p>
            <a:pPr indent="-292100" lvl="1" marL="914400" rtl="0" algn="l">
              <a:spcBef>
                <a:spcPts val="0"/>
              </a:spcBef>
              <a:spcAft>
                <a:spcPts val="0"/>
              </a:spcAft>
              <a:buClr>
                <a:srgbClr val="FF0000"/>
              </a:buClr>
              <a:buSzPts val="1000"/>
              <a:buAutoNum type="alphaLcPeriod"/>
            </a:pPr>
            <a:r>
              <a:rPr lang="en" sz="1000">
                <a:solidFill>
                  <a:srgbClr val="FF0000"/>
                </a:solidFill>
              </a:rPr>
              <a:t>Standardised</a:t>
            </a:r>
            <a:r>
              <a:rPr lang="en" sz="1000">
                <a:solidFill>
                  <a:srgbClr val="FF0000"/>
                </a:solidFill>
              </a:rPr>
              <a:t> any amount variables because the differences power of amount variables is high unlike WoE that already in Ratio format.</a:t>
            </a:r>
            <a:endParaRPr sz="1000">
              <a:solidFill>
                <a:srgbClr val="FF0000"/>
              </a:solidFill>
            </a:endParaRPr>
          </a:p>
          <a:p>
            <a:pPr indent="-304800" lvl="0" marL="457200" rtl="0" algn="l">
              <a:spcBef>
                <a:spcPts val="0"/>
              </a:spcBef>
              <a:spcAft>
                <a:spcPts val="0"/>
              </a:spcAft>
              <a:buSzPts val="1200"/>
              <a:buAutoNum type="arabicPeriod"/>
            </a:pPr>
            <a:r>
              <a:rPr b="1" lang="en" sz="1200"/>
              <a:t>Why Stochastic?</a:t>
            </a:r>
            <a:endParaRPr sz="1200"/>
          </a:p>
          <a:p>
            <a:pPr indent="-292100" lvl="1" marL="914400" rtl="0" algn="l">
              <a:spcBef>
                <a:spcPts val="0"/>
              </a:spcBef>
              <a:spcAft>
                <a:spcPts val="0"/>
              </a:spcAft>
              <a:buSzPts val="1000"/>
              <a:buAutoNum type="alphaLcPeriod"/>
            </a:pPr>
            <a:r>
              <a:rPr b="1" lang="en" sz="1000"/>
              <a:t>Faster to training, derivative from Linear Models</a:t>
            </a:r>
            <a:endParaRPr b="1" sz="1000"/>
          </a:p>
          <a:p>
            <a:pPr indent="-285750" lvl="0" marL="457200" rtl="0" algn="l">
              <a:spcBef>
                <a:spcPts val="0"/>
              </a:spcBef>
              <a:spcAft>
                <a:spcPts val="0"/>
              </a:spcAft>
              <a:buClr>
                <a:srgbClr val="FF0000"/>
              </a:buClr>
              <a:buSzPts val="900"/>
              <a:buAutoNum type="arabicPeriod"/>
            </a:pPr>
            <a:r>
              <a:rPr b="1" lang="en" sz="900">
                <a:solidFill>
                  <a:srgbClr val="FF0000"/>
                </a:solidFill>
              </a:rPr>
              <a:t>Train Test Split with random seed enabled to perform SearchCV with multiple folds.</a:t>
            </a:r>
            <a:endParaRPr b="1" sz="900">
              <a:solidFill>
                <a:srgbClr val="FF0000"/>
              </a:solidFill>
            </a:endParaRPr>
          </a:p>
        </p:txBody>
      </p:sp>
      <p:sp>
        <p:nvSpPr>
          <p:cNvPr id="268" name="Google Shape;268;p41"/>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SGD (Stochastic) Model Pipeline</a:t>
            </a:r>
            <a:endParaRPr/>
          </a:p>
        </p:txBody>
      </p:sp>
      <p:pic>
        <p:nvPicPr>
          <p:cNvPr id="269" name="Google Shape;269;p41"/>
          <p:cNvPicPr preferRelativeResize="0"/>
          <p:nvPr/>
        </p:nvPicPr>
        <p:blipFill>
          <a:blip r:embed="rId3">
            <a:alphaModFix/>
          </a:blip>
          <a:stretch>
            <a:fillRect/>
          </a:stretch>
        </p:blipFill>
        <p:spPr>
          <a:xfrm>
            <a:off x="4536700" y="1803350"/>
            <a:ext cx="4501448" cy="2967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AUC and KS</a:t>
            </a:r>
            <a:endParaRPr b="1" sz="1200"/>
          </a:p>
          <a:p>
            <a:pPr indent="-292100" lvl="1" marL="914400" rtl="0" algn="l">
              <a:spcBef>
                <a:spcPts val="0"/>
              </a:spcBef>
              <a:spcAft>
                <a:spcPts val="0"/>
              </a:spcAft>
              <a:buSzPts val="1000"/>
              <a:buAutoNum type="alphaLcPeriod"/>
            </a:pPr>
            <a:r>
              <a:rPr lang="en" sz="1000"/>
              <a:t>Shown that with linear models and limited features, we are able to beat current National Bank Standard which on AUC 0.60</a:t>
            </a:r>
            <a:endParaRPr sz="1000"/>
          </a:p>
          <a:p>
            <a:pPr indent="-292100" lvl="1" marL="914400" rtl="0" algn="l">
              <a:spcBef>
                <a:spcPts val="0"/>
              </a:spcBef>
              <a:spcAft>
                <a:spcPts val="0"/>
              </a:spcAft>
              <a:buSzPts val="1000"/>
              <a:buAutoNum type="alphaLcPeriod"/>
            </a:pPr>
            <a:r>
              <a:rPr b="1" lang="en" sz="1000"/>
              <a:t>Our derivative features are able to distinguished bad and good borrower in their October Repayment Cohort because we take into consideration Willingness To Pay and carefully taking care the unknown categorical label.</a:t>
            </a:r>
            <a:endParaRPr b="1" sz="1000"/>
          </a:p>
          <a:p>
            <a:pPr indent="-292100" lvl="1" marL="914400" rtl="0" algn="l">
              <a:spcBef>
                <a:spcPts val="0"/>
              </a:spcBef>
              <a:spcAft>
                <a:spcPts val="0"/>
              </a:spcAft>
              <a:buSzPts val="1000"/>
              <a:buAutoNum type="alphaLcPeriod"/>
            </a:pPr>
            <a:r>
              <a:rPr lang="en" sz="1000"/>
              <a:t>No Significant performance over training and testing population. Which mean we succeed to generalize and not overfit the model given such population. This are caused by :</a:t>
            </a:r>
            <a:endParaRPr sz="1000"/>
          </a:p>
          <a:p>
            <a:pPr indent="-292100" lvl="2" marL="1371600" rtl="0" algn="l">
              <a:spcBef>
                <a:spcPts val="0"/>
              </a:spcBef>
              <a:spcAft>
                <a:spcPts val="0"/>
              </a:spcAft>
              <a:buSzPts val="1000"/>
              <a:buAutoNum type="romanLcPeriod"/>
            </a:pPr>
            <a:r>
              <a:rPr lang="en" sz="1000"/>
              <a:t>We using baseline Linear model with default gridsearch hyperparam, and</a:t>
            </a:r>
            <a:endParaRPr sz="1000"/>
          </a:p>
          <a:p>
            <a:pPr indent="-292100" lvl="2" marL="1371600" rtl="0" algn="l">
              <a:spcBef>
                <a:spcPts val="0"/>
              </a:spcBef>
              <a:spcAft>
                <a:spcPts val="0"/>
              </a:spcAft>
              <a:buSzPts val="1000"/>
              <a:buAutoNum type="romanLcPeriod"/>
            </a:pPr>
            <a:r>
              <a:rPr lang="en" sz="1000"/>
              <a:t>Our classification population is not imbalanced so disperse, around 78 : 22</a:t>
            </a:r>
            <a:endParaRPr sz="1000"/>
          </a:p>
          <a:p>
            <a:pPr indent="0" lvl="0" marL="457200" rtl="0" algn="l">
              <a:spcBef>
                <a:spcPts val="1600"/>
              </a:spcBef>
              <a:spcAft>
                <a:spcPts val="1600"/>
              </a:spcAft>
              <a:buNone/>
            </a:pPr>
            <a:r>
              <a:t/>
            </a:r>
            <a:endParaRPr b="1" sz="1000"/>
          </a:p>
        </p:txBody>
      </p:sp>
      <p:sp>
        <p:nvSpPr>
          <p:cNvPr id="275" name="Google Shape;275;p42"/>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Evaluation</a:t>
            </a:r>
            <a:endParaRPr/>
          </a:p>
        </p:txBody>
      </p:sp>
      <p:pic>
        <p:nvPicPr>
          <p:cNvPr id="276" name="Google Shape;276;p42"/>
          <p:cNvPicPr preferRelativeResize="0"/>
          <p:nvPr/>
        </p:nvPicPr>
        <p:blipFill>
          <a:blip r:embed="rId3">
            <a:alphaModFix/>
          </a:blip>
          <a:stretch>
            <a:fillRect/>
          </a:stretch>
        </p:blipFill>
        <p:spPr>
          <a:xfrm>
            <a:off x="4437925" y="1690475"/>
            <a:ext cx="4595998" cy="32234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Information - Data Definition</a:t>
            </a:r>
            <a:endParaRPr/>
          </a:p>
        </p:txBody>
      </p:sp>
      <p:sp>
        <p:nvSpPr>
          <p:cNvPr id="82" name="Google Shape;82;p16"/>
          <p:cNvSpPr txBox="1"/>
          <p:nvPr>
            <p:ph idx="1" type="body"/>
          </p:nvPr>
        </p:nvSpPr>
        <p:spPr>
          <a:xfrm>
            <a:off x="471900" y="16904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cross reference check from original source from UCI ML and several </a:t>
            </a:r>
            <a:r>
              <a:rPr lang="en"/>
              <a:t>metadata</a:t>
            </a:r>
            <a:r>
              <a:rPr lang="en"/>
              <a:t> updates, we got final definitions with several updates on </a:t>
            </a:r>
            <a:r>
              <a:rPr b="1" lang="en"/>
              <a:t>Repayment Status</a:t>
            </a:r>
            <a:r>
              <a:rPr lang="en"/>
              <a:t>. </a:t>
            </a:r>
            <a:endParaRPr/>
          </a:p>
          <a:p>
            <a:pPr indent="0" lvl="0" marL="0" rtl="0" algn="l">
              <a:spcBef>
                <a:spcPts val="1600"/>
              </a:spcBef>
              <a:spcAft>
                <a:spcPts val="0"/>
              </a:spcAft>
              <a:buNone/>
            </a:pPr>
            <a:r>
              <a:rPr lang="en"/>
              <a:t>Overall, the data set include :</a:t>
            </a:r>
            <a:endParaRPr/>
          </a:p>
          <a:p>
            <a:pPr indent="-292100" lvl="0" marL="457200" rtl="0" algn="l">
              <a:spcBef>
                <a:spcPts val="1600"/>
              </a:spcBef>
              <a:spcAft>
                <a:spcPts val="0"/>
              </a:spcAft>
              <a:buSzPts val="1000"/>
              <a:buAutoNum type="arabicPeriod"/>
            </a:pPr>
            <a:r>
              <a:rPr lang="en" sz="1000"/>
              <a:t>Limit Balance </a:t>
            </a:r>
            <a:r>
              <a:rPr b="1" lang="en" sz="1000"/>
              <a:t>(LIMIT_BAL)</a:t>
            </a:r>
            <a:endParaRPr b="1" sz="1000"/>
          </a:p>
          <a:p>
            <a:pPr indent="-292100" lvl="0" marL="457200" rtl="0" algn="l">
              <a:spcBef>
                <a:spcPts val="0"/>
              </a:spcBef>
              <a:spcAft>
                <a:spcPts val="0"/>
              </a:spcAft>
              <a:buSzPts val="1000"/>
              <a:buAutoNum type="arabicPeriod"/>
            </a:pPr>
            <a:r>
              <a:rPr lang="en" sz="1000"/>
              <a:t>Sex / Gender </a:t>
            </a:r>
            <a:r>
              <a:rPr b="1" lang="en" sz="1000"/>
              <a:t>(SEX)</a:t>
            </a:r>
            <a:endParaRPr b="1" sz="1000"/>
          </a:p>
          <a:p>
            <a:pPr indent="-292100" lvl="0" marL="457200" rtl="0" algn="l">
              <a:spcBef>
                <a:spcPts val="0"/>
              </a:spcBef>
              <a:spcAft>
                <a:spcPts val="0"/>
              </a:spcAft>
              <a:buSzPts val="1000"/>
              <a:buAutoNum type="arabicPeriod"/>
            </a:pPr>
            <a:r>
              <a:rPr lang="en" sz="1000"/>
              <a:t>Education </a:t>
            </a:r>
            <a:r>
              <a:rPr b="1" lang="en" sz="1000"/>
              <a:t>(EDUCATION)</a:t>
            </a:r>
            <a:endParaRPr b="1" sz="1000"/>
          </a:p>
          <a:p>
            <a:pPr indent="-292100" lvl="0" marL="457200" rtl="0" algn="l">
              <a:spcBef>
                <a:spcPts val="0"/>
              </a:spcBef>
              <a:spcAft>
                <a:spcPts val="0"/>
              </a:spcAft>
              <a:buSzPts val="1000"/>
              <a:buAutoNum type="arabicPeriod"/>
            </a:pPr>
            <a:r>
              <a:rPr lang="en" sz="1000"/>
              <a:t>Marriage Status </a:t>
            </a:r>
            <a:r>
              <a:rPr b="1" lang="en" sz="1000"/>
              <a:t>(MARRIAGE)</a:t>
            </a:r>
            <a:endParaRPr b="1" sz="1000"/>
          </a:p>
          <a:p>
            <a:pPr indent="-292100" lvl="0" marL="457200" rtl="0" algn="l">
              <a:spcBef>
                <a:spcPts val="0"/>
              </a:spcBef>
              <a:spcAft>
                <a:spcPts val="0"/>
              </a:spcAft>
              <a:buSzPts val="1000"/>
              <a:buAutoNum type="arabicPeriod"/>
            </a:pPr>
            <a:r>
              <a:rPr lang="en" sz="1000"/>
              <a:t>Age </a:t>
            </a:r>
            <a:r>
              <a:rPr b="1" lang="en" sz="1000"/>
              <a:t>(Age)</a:t>
            </a:r>
            <a:endParaRPr b="1" sz="1000"/>
          </a:p>
          <a:p>
            <a:pPr indent="-292100" lvl="0" marL="457200" rtl="0" algn="l">
              <a:spcBef>
                <a:spcPts val="0"/>
              </a:spcBef>
              <a:spcAft>
                <a:spcPts val="0"/>
              </a:spcAft>
              <a:buClr>
                <a:srgbClr val="38761D"/>
              </a:buClr>
              <a:buSzPts val="1000"/>
              <a:buAutoNum type="arabicPeriod"/>
            </a:pPr>
            <a:r>
              <a:rPr b="1" lang="en" sz="1000">
                <a:solidFill>
                  <a:srgbClr val="38761D"/>
                </a:solidFill>
              </a:rPr>
              <a:t>Repayment Status (PAY_0, PAY_2, PAY_3, PAY_…..)</a:t>
            </a:r>
            <a:endParaRPr b="1" sz="1000">
              <a:solidFill>
                <a:srgbClr val="38761D"/>
              </a:solidFill>
            </a:endParaRPr>
          </a:p>
          <a:p>
            <a:pPr indent="-292100" lvl="0" marL="457200" rtl="0" algn="l">
              <a:spcBef>
                <a:spcPts val="0"/>
              </a:spcBef>
              <a:spcAft>
                <a:spcPts val="0"/>
              </a:spcAft>
              <a:buClr>
                <a:srgbClr val="38761D"/>
              </a:buClr>
              <a:buSzPts val="1000"/>
              <a:buAutoNum type="arabicPeriod"/>
            </a:pPr>
            <a:r>
              <a:rPr b="1" lang="en" sz="1000">
                <a:solidFill>
                  <a:srgbClr val="38761D"/>
                </a:solidFill>
              </a:rPr>
              <a:t>Amount of Bill Statement (BILL_AMT1, BILL_AMT2, BILL_AMT3, BILL_AMT…..)</a:t>
            </a:r>
            <a:endParaRPr b="1" sz="1000">
              <a:solidFill>
                <a:srgbClr val="38761D"/>
              </a:solidFill>
            </a:endParaRPr>
          </a:p>
          <a:p>
            <a:pPr indent="-292100" lvl="0" marL="457200" rtl="0" algn="l">
              <a:spcBef>
                <a:spcPts val="0"/>
              </a:spcBef>
              <a:spcAft>
                <a:spcPts val="0"/>
              </a:spcAft>
              <a:buSzPts val="1000"/>
              <a:buAutoNum type="arabicPeriod"/>
            </a:pPr>
            <a:r>
              <a:rPr b="1" lang="en" sz="1000">
                <a:solidFill>
                  <a:srgbClr val="38761D"/>
                </a:solidFill>
              </a:rPr>
              <a:t>Amount of Previous Statement (PAY_AMT1, PAY_AMT2, PAY_AMT…….),</a:t>
            </a:r>
            <a:r>
              <a:rPr lang="en" sz="1000">
                <a:solidFill>
                  <a:srgbClr val="38761D"/>
                </a:solidFill>
              </a:rPr>
              <a:t> </a:t>
            </a:r>
            <a:r>
              <a:rPr lang="en" sz="1000"/>
              <a:t>and</a:t>
            </a:r>
            <a:endParaRPr sz="1000"/>
          </a:p>
          <a:p>
            <a:pPr indent="-292100" lvl="0" marL="457200" rtl="0" algn="l">
              <a:spcBef>
                <a:spcPts val="0"/>
              </a:spcBef>
              <a:spcAft>
                <a:spcPts val="0"/>
              </a:spcAft>
              <a:buSzPts val="1000"/>
              <a:buAutoNum type="arabicPeriod"/>
            </a:pPr>
            <a:r>
              <a:rPr b="1" lang="en" sz="1000"/>
              <a:t>Default Label ( Unable to pay for the next month )</a:t>
            </a:r>
            <a:endParaRPr b="1"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AUC and KS</a:t>
            </a:r>
            <a:endParaRPr b="1" sz="1200"/>
          </a:p>
          <a:p>
            <a:pPr indent="-292100" lvl="1" marL="914400" rtl="0" algn="l">
              <a:spcBef>
                <a:spcPts val="0"/>
              </a:spcBef>
              <a:spcAft>
                <a:spcPts val="0"/>
              </a:spcAft>
              <a:buSzPts val="1000"/>
              <a:buAutoNum type="alphaLcPeriod"/>
            </a:pPr>
            <a:r>
              <a:rPr lang="en" sz="1000"/>
              <a:t>Shown that with linear models and limited features, we are able to beat current National Bank Standard which on AUC 0.60</a:t>
            </a:r>
            <a:endParaRPr sz="1000"/>
          </a:p>
          <a:p>
            <a:pPr indent="-292100" lvl="1" marL="914400" rtl="0" algn="l">
              <a:spcBef>
                <a:spcPts val="0"/>
              </a:spcBef>
              <a:spcAft>
                <a:spcPts val="0"/>
              </a:spcAft>
              <a:buSzPts val="1000"/>
              <a:buAutoNum type="alphaLcPeriod"/>
            </a:pPr>
            <a:r>
              <a:rPr b="1" lang="en" sz="1000"/>
              <a:t>Our derivative features are able to distinguished bad and good borrower in their October Repayment Cohort because we take into consideration Willingness To Pay and carefully taking care the unknown categorical label.</a:t>
            </a:r>
            <a:endParaRPr b="1" sz="1000"/>
          </a:p>
          <a:p>
            <a:pPr indent="-292100" lvl="1" marL="914400" rtl="0" algn="l">
              <a:spcBef>
                <a:spcPts val="0"/>
              </a:spcBef>
              <a:spcAft>
                <a:spcPts val="0"/>
              </a:spcAft>
              <a:buSzPts val="1000"/>
              <a:buAutoNum type="alphaLcPeriod"/>
            </a:pPr>
            <a:r>
              <a:rPr lang="en" sz="1000"/>
              <a:t>No Significant performance over training and testing population. Which mean we succeed to generalize and not overfit the model given such population. This are caused by :</a:t>
            </a:r>
            <a:endParaRPr sz="1000"/>
          </a:p>
          <a:p>
            <a:pPr indent="-292100" lvl="2" marL="1371600" rtl="0" algn="l">
              <a:spcBef>
                <a:spcPts val="0"/>
              </a:spcBef>
              <a:spcAft>
                <a:spcPts val="0"/>
              </a:spcAft>
              <a:buSzPts val="1000"/>
              <a:buAutoNum type="romanLcPeriod"/>
            </a:pPr>
            <a:r>
              <a:rPr lang="en" sz="1000"/>
              <a:t>We using baseline Linear model with default gridsearch hyperparam, and</a:t>
            </a:r>
            <a:endParaRPr sz="1000"/>
          </a:p>
          <a:p>
            <a:pPr indent="-292100" lvl="2" marL="1371600" rtl="0" algn="l">
              <a:spcBef>
                <a:spcPts val="0"/>
              </a:spcBef>
              <a:spcAft>
                <a:spcPts val="0"/>
              </a:spcAft>
              <a:buSzPts val="1000"/>
              <a:buAutoNum type="romanLcPeriod"/>
            </a:pPr>
            <a:r>
              <a:rPr lang="en" sz="1000"/>
              <a:t>Our classification population is not imbalanced so disperse, around 78 : 22</a:t>
            </a:r>
            <a:endParaRPr sz="1000"/>
          </a:p>
          <a:p>
            <a:pPr indent="0" lvl="0" marL="457200" rtl="0" algn="l">
              <a:spcBef>
                <a:spcPts val="1600"/>
              </a:spcBef>
              <a:spcAft>
                <a:spcPts val="1600"/>
              </a:spcAft>
              <a:buNone/>
            </a:pPr>
            <a:r>
              <a:t/>
            </a:r>
            <a:endParaRPr b="1" sz="1000"/>
          </a:p>
        </p:txBody>
      </p:sp>
      <p:sp>
        <p:nvSpPr>
          <p:cNvPr id="282" name="Google Shape;282;p43"/>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Evaluation</a:t>
            </a:r>
            <a:endParaRPr/>
          </a:p>
        </p:txBody>
      </p:sp>
      <p:pic>
        <p:nvPicPr>
          <p:cNvPr id="283" name="Google Shape;283;p43"/>
          <p:cNvPicPr preferRelativeResize="0"/>
          <p:nvPr/>
        </p:nvPicPr>
        <p:blipFill>
          <a:blip r:embed="rId3">
            <a:alphaModFix/>
          </a:blip>
          <a:stretch>
            <a:fillRect/>
          </a:stretch>
        </p:blipFill>
        <p:spPr>
          <a:xfrm>
            <a:off x="4395600" y="1690475"/>
            <a:ext cx="4596003" cy="328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PD Population Separation</a:t>
            </a:r>
            <a:endParaRPr b="1" sz="1200"/>
          </a:p>
          <a:p>
            <a:pPr indent="-292100" lvl="1" marL="914400" rtl="0" algn="l">
              <a:spcBef>
                <a:spcPts val="0"/>
              </a:spcBef>
              <a:spcAft>
                <a:spcPts val="0"/>
              </a:spcAft>
              <a:buSzPts val="1000"/>
              <a:buAutoNum type="alphaLcPeriod"/>
            </a:pPr>
            <a:r>
              <a:rPr b="1" lang="en" sz="1000"/>
              <a:t>Our Linear model are capable to separate two whole classification risk-rank (Good More-&gt;Less, Bad Less-&gt;More)</a:t>
            </a:r>
            <a:endParaRPr b="1" sz="1000"/>
          </a:p>
          <a:p>
            <a:pPr indent="0" lvl="0" marL="457200" rtl="0" algn="l">
              <a:spcBef>
                <a:spcPts val="1600"/>
              </a:spcBef>
              <a:spcAft>
                <a:spcPts val="1600"/>
              </a:spcAft>
              <a:buNone/>
            </a:pPr>
            <a:r>
              <a:t/>
            </a:r>
            <a:endParaRPr b="1" sz="1000"/>
          </a:p>
        </p:txBody>
      </p:sp>
      <p:sp>
        <p:nvSpPr>
          <p:cNvPr id="289" name="Google Shape;289;p44"/>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Evaluation - PD Separation</a:t>
            </a:r>
            <a:endParaRPr/>
          </a:p>
        </p:txBody>
      </p:sp>
      <p:pic>
        <p:nvPicPr>
          <p:cNvPr id="290" name="Google Shape;290;p44"/>
          <p:cNvPicPr preferRelativeResize="0"/>
          <p:nvPr/>
        </p:nvPicPr>
        <p:blipFill>
          <a:blip r:embed="rId3">
            <a:alphaModFix/>
          </a:blip>
          <a:stretch>
            <a:fillRect/>
          </a:stretch>
        </p:blipFill>
        <p:spPr>
          <a:xfrm>
            <a:off x="5087025" y="1651775"/>
            <a:ext cx="3719892" cy="3529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Positive Direction toward Default</a:t>
            </a:r>
            <a:endParaRPr b="1" sz="1200"/>
          </a:p>
          <a:p>
            <a:pPr indent="-292100" lvl="1" marL="914400" rtl="0" algn="l">
              <a:spcBef>
                <a:spcPts val="0"/>
              </a:spcBef>
              <a:spcAft>
                <a:spcPts val="0"/>
              </a:spcAft>
              <a:buSzPts val="1000"/>
              <a:buAutoNum type="alphaLcPeriod"/>
            </a:pPr>
            <a:r>
              <a:rPr lang="en" sz="1000"/>
              <a:t>The more late ( &gt;=1 ) </a:t>
            </a:r>
            <a:r>
              <a:rPr b="1" lang="en" sz="1000"/>
              <a:t>current repayment status (PAY_0)</a:t>
            </a:r>
            <a:r>
              <a:rPr lang="en" sz="1000"/>
              <a:t>, it indicates borrower will more likely to unable to pay their next repayment cycle.</a:t>
            </a:r>
            <a:endParaRPr sz="1000"/>
          </a:p>
          <a:p>
            <a:pPr indent="-292100" lvl="1" marL="914400" rtl="0" algn="l">
              <a:spcBef>
                <a:spcPts val="0"/>
              </a:spcBef>
              <a:spcAft>
                <a:spcPts val="0"/>
              </a:spcAft>
              <a:buSzPts val="1000"/>
              <a:buAutoNum type="alphaLcPeriod"/>
            </a:pPr>
            <a:r>
              <a:rPr b="1" lang="en" sz="1000"/>
              <a:t>Marriage_WoE &amp; education_WoE adjusting as our hypothesis by applying Weight of Evidence for Marriage Categorical (see slide 19)</a:t>
            </a:r>
            <a:endParaRPr b="1" sz="1000"/>
          </a:p>
          <a:p>
            <a:pPr indent="-292100" lvl="1" marL="914400" rtl="0" algn="l">
              <a:spcBef>
                <a:spcPts val="0"/>
              </a:spcBef>
              <a:spcAft>
                <a:spcPts val="0"/>
              </a:spcAft>
              <a:buSzPts val="1000"/>
              <a:buAutoNum type="alphaLcPeriod"/>
            </a:pPr>
            <a:r>
              <a:rPr lang="en" sz="1000"/>
              <a:t>Bill slope indicates the higher our amount grow over 6M (slope of the amount line), have quite significant power toward default label.</a:t>
            </a:r>
            <a:endParaRPr sz="1000"/>
          </a:p>
          <a:p>
            <a:pPr indent="-292100" lvl="0" marL="457200" rtl="0" algn="l">
              <a:spcBef>
                <a:spcPts val="0"/>
              </a:spcBef>
              <a:spcAft>
                <a:spcPts val="0"/>
              </a:spcAft>
              <a:buSzPts val="1000"/>
              <a:buAutoNum type="arabicPeriod"/>
            </a:pPr>
            <a:r>
              <a:rPr b="1" lang="en" sz="1000"/>
              <a:t>Negative Direction toward Default</a:t>
            </a:r>
            <a:endParaRPr b="1" sz="1000"/>
          </a:p>
          <a:p>
            <a:pPr indent="-292100" lvl="1" marL="914400" rtl="0" algn="l">
              <a:spcBef>
                <a:spcPts val="0"/>
              </a:spcBef>
              <a:spcAft>
                <a:spcPts val="0"/>
              </a:spcAft>
              <a:buSzPts val="1000"/>
              <a:buAutoNum type="alphaLcPeriod"/>
            </a:pPr>
            <a:r>
              <a:rPr b="1" lang="en" sz="1000"/>
              <a:t>The more frequent borrower using credit card lending, indicating less likelihood toward default the strongest, and also with the Willingness to Pay Feature</a:t>
            </a:r>
            <a:endParaRPr b="1" sz="1000"/>
          </a:p>
          <a:p>
            <a:pPr indent="-292100" lvl="1" marL="914400" rtl="0" algn="l">
              <a:spcBef>
                <a:spcPts val="0"/>
              </a:spcBef>
              <a:spcAft>
                <a:spcPts val="0"/>
              </a:spcAft>
              <a:buSzPts val="1000"/>
              <a:buAutoNum type="alphaLcPeriod"/>
            </a:pPr>
            <a:r>
              <a:rPr lang="en" sz="1000"/>
              <a:t>Here, Limit Balance is already showing a negative power because of it is likely already being derivatives from Application Scores or previous Behavior Scoring (see CLIP slide 7)</a:t>
            </a:r>
            <a:endParaRPr sz="1000"/>
          </a:p>
          <a:p>
            <a:pPr indent="0" lvl="0" marL="457200" rtl="0" algn="l">
              <a:spcBef>
                <a:spcPts val="1600"/>
              </a:spcBef>
              <a:spcAft>
                <a:spcPts val="1600"/>
              </a:spcAft>
              <a:buNone/>
            </a:pPr>
            <a:r>
              <a:t/>
            </a:r>
            <a:endParaRPr b="1" sz="1000"/>
          </a:p>
        </p:txBody>
      </p:sp>
      <p:sp>
        <p:nvSpPr>
          <p:cNvPr id="296" name="Google Shape;296;p45"/>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Significant Power</a:t>
            </a:r>
            <a:endParaRPr/>
          </a:p>
        </p:txBody>
      </p:sp>
      <p:pic>
        <p:nvPicPr>
          <p:cNvPr id="297" name="Google Shape;297;p45"/>
          <p:cNvPicPr preferRelativeResize="0"/>
          <p:nvPr/>
        </p:nvPicPr>
        <p:blipFill>
          <a:blip r:embed="rId3">
            <a:alphaModFix/>
          </a:blip>
          <a:stretch>
            <a:fillRect/>
          </a:stretch>
        </p:blipFill>
        <p:spPr>
          <a:xfrm>
            <a:off x="4464267" y="1658844"/>
            <a:ext cx="4679734" cy="34846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6"/>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Risk Rank Bucketing</a:t>
            </a:r>
            <a:endParaRPr b="1" sz="1200"/>
          </a:p>
          <a:p>
            <a:pPr indent="-304800" lvl="1" marL="914400" rtl="0" algn="l">
              <a:spcBef>
                <a:spcPts val="0"/>
              </a:spcBef>
              <a:spcAft>
                <a:spcPts val="0"/>
              </a:spcAft>
              <a:buSzPts val="1200"/>
              <a:buAutoNum type="alphaLcPeriod"/>
            </a:pPr>
            <a:r>
              <a:rPr b="1" lang="en"/>
              <a:t>We designed Risk Rank bucket with grade [ A1, A2, B1, B2, C1, C2, D1, D2, E] following Basel Format. The purpose of having few separate bucket so we can have exact cut off adjusting several metrics.</a:t>
            </a:r>
            <a:endParaRPr b="1" sz="1200"/>
          </a:p>
          <a:p>
            <a:pPr indent="-292100" lvl="1" marL="914400" rtl="0" algn="l">
              <a:spcBef>
                <a:spcPts val="0"/>
              </a:spcBef>
              <a:spcAft>
                <a:spcPts val="0"/>
              </a:spcAft>
              <a:buSzPts val="1000"/>
              <a:buAutoNum type="alphaLcPeriod"/>
            </a:pPr>
            <a:r>
              <a:rPr b="1" lang="en" sz="1000"/>
              <a:t>It shown that at C1, the percentage of Bad Rate is on the rise to 11% of whole population. Usually one of our metrics that we take a look is bad rate pop approx. 10%, hence </a:t>
            </a:r>
            <a:r>
              <a:rPr b="1" lang="en" sz="1000">
                <a:solidFill>
                  <a:srgbClr val="38761D"/>
                </a:solidFill>
              </a:rPr>
              <a:t>I recommend to cut off our approval for CLIP or EWS (Early Warning System) from C1</a:t>
            </a:r>
            <a:endParaRPr b="1" sz="1000">
              <a:solidFill>
                <a:srgbClr val="38761D"/>
              </a:solidFill>
            </a:endParaRPr>
          </a:p>
          <a:p>
            <a:pPr indent="0" lvl="0" marL="457200" rtl="0" algn="l">
              <a:spcBef>
                <a:spcPts val="1600"/>
              </a:spcBef>
              <a:spcAft>
                <a:spcPts val="1600"/>
              </a:spcAft>
              <a:buNone/>
            </a:pPr>
            <a:r>
              <a:t/>
            </a:r>
            <a:endParaRPr b="1" sz="1000"/>
          </a:p>
        </p:txBody>
      </p:sp>
      <p:sp>
        <p:nvSpPr>
          <p:cNvPr id="303" name="Google Shape;303;p46"/>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 Rank Bucketing based on PD Predict</a:t>
            </a:r>
            <a:endParaRPr/>
          </a:p>
        </p:txBody>
      </p:sp>
      <p:pic>
        <p:nvPicPr>
          <p:cNvPr id="304" name="Google Shape;304;p46"/>
          <p:cNvPicPr preferRelativeResize="0"/>
          <p:nvPr/>
        </p:nvPicPr>
        <p:blipFill>
          <a:blip r:embed="rId3">
            <a:alphaModFix/>
          </a:blip>
          <a:stretch>
            <a:fillRect/>
          </a:stretch>
        </p:blipFill>
        <p:spPr>
          <a:xfrm>
            <a:off x="4515525" y="1690475"/>
            <a:ext cx="4596001" cy="33549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ph idx="1" type="body"/>
          </p:nvPr>
        </p:nvSpPr>
        <p:spPr>
          <a:xfrm>
            <a:off x="471900" y="1690475"/>
            <a:ext cx="3771300" cy="192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b="1" lang="en" sz="1200"/>
              <a:t>Risk Rank Bucketing</a:t>
            </a:r>
            <a:endParaRPr b="1" sz="1200"/>
          </a:p>
          <a:p>
            <a:pPr indent="-304800" lvl="1" marL="914400" rtl="0" algn="l">
              <a:spcBef>
                <a:spcPts val="0"/>
              </a:spcBef>
              <a:spcAft>
                <a:spcPts val="0"/>
              </a:spcAft>
              <a:buSzPts val="1200"/>
              <a:buAutoNum type="alphaLcPeriod"/>
            </a:pPr>
            <a:r>
              <a:rPr b="1" lang="en"/>
              <a:t>We designed Risk Rank bucket with grade [ A1, A2, B1, B2, C1, C2, D1, D2, E] following Basel Format. The purpose of having few separate bucket so we can have exact cut off adjusting several metrics.</a:t>
            </a:r>
            <a:endParaRPr b="1" sz="1200"/>
          </a:p>
          <a:p>
            <a:pPr indent="-292100" lvl="1" marL="914400" rtl="0" algn="l">
              <a:spcBef>
                <a:spcPts val="0"/>
              </a:spcBef>
              <a:spcAft>
                <a:spcPts val="0"/>
              </a:spcAft>
              <a:buSzPts val="1000"/>
              <a:buAutoNum type="alphaLcPeriod"/>
            </a:pPr>
            <a:r>
              <a:rPr b="1" lang="en" sz="1000"/>
              <a:t>It shown that at C1, the percentage of Bad Rate is on the rise to 11% of whole population. Usually one of our metrics that we take a look is bad rate pop approx. 10%, hence </a:t>
            </a:r>
            <a:r>
              <a:rPr b="1" lang="en" sz="1000">
                <a:solidFill>
                  <a:srgbClr val="38761D"/>
                </a:solidFill>
              </a:rPr>
              <a:t>I recommend to cut off our approval for CLIP or EWS (Early Warning System) from C1</a:t>
            </a:r>
            <a:endParaRPr b="1" sz="1000">
              <a:solidFill>
                <a:srgbClr val="38761D"/>
              </a:solidFill>
            </a:endParaRPr>
          </a:p>
          <a:p>
            <a:pPr indent="0" lvl="0" marL="457200" rtl="0" algn="l">
              <a:spcBef>
                <a:spcPts val="1600"/>
              </a:spcBef>
              <a:spcAft>
                <a:spcPts val="1600"/>
              </a:spcAft>
              <a:buNone/>
            </a:pPr>
            <a:r>
              <a:t/>
            </a:r>
            <a:endParaRPr b="1" sz="1000"/>
          </a:p>
        </p:txBody>
      </p:sp>
      <p:sp>
        <p:nvSpPr>
          <p:cNvPr id="310" name="Google Shape;310;p47"/>
          <p:cNvSpPr txBox="1"/>
          <p:nvPr>
            <p:ph type="title"/>
          </p:nvPr>
        </p:nvSpPr>
        <p:spPr>
          <a:xfrm>
            <a:off x="415475" y="5411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 Rank Bucketing based on PD Predict</a:t>
            </a:r>
            <a:endParaRPr/>
          </a:p>
        </p:txBody>
      </p:sp>
      <p:pic>
        <p:nvPicPr>
          <p:cNvPr id="311" name="Google Shape;311;p47"/>
          <p:cNvPicPr preferRelativeResize="0"/>
          <p:nvPr/>
        </p:nvPicPr>
        <p:blipFill>
          <a:blip r:embed="rId3">
            <a:alphaModFix/>
          </a:blip>
          <a:stretch>
            <a:fillRect/>
          </a:stretch>
        </p:blipFill>
        <p:spPr>
          <a:xfrm>
            <a:off x="4395625" y="2053925"/>
            <a:ext cx="4596000" cy="21563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311700" y="5634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Caveat</a:t>
            </a:r>
            <a:endParaRPr/>
          </a:p>
        </p:txBody>
      </p:sp>
      <p:sp>
        <p:nvSpPr>
          <p:cNvPr id="317" name="Google Shape;317;p48"/>
          <p:cNvSpPr txBox="1"/>
          <p:nvPr>
            <p:ph idx="1" type="body"/>
          </p:nvPr>
        </p:nvSpPr>
        <p:spPr>
          <a:xfrm>
            <a:off x="475500" y="2542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Macro Economy is stable over the time this Risk Rank Bucket designed, otherwise we should see significant behavior among those </a:t>
            </a:r>
            <a:r>
              <a:rPr lang="en"/>
              <a:t>similar</a:t>
            </a:r>
            <a:r>
              <a:rPr lang="en"/>
              <a:t> population.</a:t>
            </a:r>
            <a:endParaRPr/>
          </a:p>
          <a:p>
            <a:pPr indent="0" lvl="0" marL="0" rtl="0" algn="ctr">
              <a:spcBef>
                <a:spcPts val="1600"/>
              </a:spcBef>
              <a:spcAft>
                <a:spcPts val="1600"/>
              </a:spcAft>
              <a:buNone/>
            </a:pPr>
            <a:r>
              <a:rPr lang="en"/>
              <a:t>We need more of personalised purchase of products, external scoring like Credit Bureau (Pefindo in Indonesia case), or related marketplace data in order to have enrich more data to have multiple perspective of repayment behavior.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265500" y="90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point</a:t>
            </a:r>
            <a:endParaRPr/>
          </a:p>
        </p:txBody>
      </p:sp>
      <p:sp>
        <p:nvSpPr>
          <p:cNvPr id="323" name="Google Shape;323;p49"/>
          <p:cNvSpPr txBox="1"/>
          <p:nvPr>
            <p:ph idx="1" type="subTitle"/>
          </p:nvPr>
        </p:nvSpPr>
        <p:spPr>
          <a:xfrm>
            <a:off x="265500" y="1636467"/>
            <a:ext cx="4045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Lending domain and statistically proven features are more meaningful plus bring more </a:t>
            </a:r>
            <a:r>
              <a:rPr lang="en"/>
              <a:t>predictive</a:t>
            </a:r>
            <a:r>
              <a:rPr lang="en"/>
              <a:t> power to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explainability does not always negative correlation with predictive power.</a:t>
            </a:r>
            <a:endParaRPr/>
          </a:p>
        </p:txBody>
      </p:sp>
      <p:pic>
        <p:nvPicPr>
          <p:cNvPr descr="Black and white image of ladder handles coming out of the water onto a floating dock" id="324" name="Google Shape;324;p49"/>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557400" y="705575"/>
            <a:ext cx="6188100" cy="318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We could apply linear optimisation to automate risk rank bucketing process, to maintain acceptance population while gaining optimum outstanding amount and badrate.</a:t>
            </a:r>
            <a:endParaRPr sz="2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1"/>
          <p:cNvPicPr preferRelativeResize="0"/>
          <p:nvPr/>
        </p:nvPicPr>
        <p:blipFill>
          <a:blip r:embed="rId3">
            <a:alphaModFix/>
          </a:blip>
          <a:stretch>
            <a:fillRect/>
          </a:stretch>
        </p:blipFill>
        <p:spPr>
          <a:xfrm>
            <a:off x="152400" y="399350"/>
            <a:ext cx="8839200" cy="455243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2"/>
          <p:cNvPicPr preferRelativeResize="0"/>
          <p:nvPr/>
        </p:nvPicPr>
        <p:blipFill>
          <a:blip r:embed="rId3">
            <a:alphaModFix/>
          </a:blip>
          <a:stretch>
            <a:fillRect/>
          </a:stretch>
        </p:blipFill>
        <p:spPr>
          <a:xfrm>
            <a:off x="822675" y="152400"/>
            <a:ext cx="7749155"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Information - Data Definition</a:t>
            </a:r>
            <a:endParaRPr/>
          </a:p>
        </p:txBody>
      </p:sp>
      <p:sp>
        <p:nvSpPr>
          <p:cNvPr id="88" name="Google Shape;88;p17"/>
          <p:cNvSpPr txBox="1"/>
          <p:nvPr>
            <p:ph idx="1" type="body"/>
          </p:nvPr>
        </p:nvSpPr>
        <p:spPr>
          <a:xfrm>
            <a:off x="471900" y="16904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on </a:t>
            </a:r>
            <a:r>
              <a:rPr b="1" lang="en">
                <a:solidFill>
                  <a:srgbClr val="38761D"/>
                </a:solidFill>
              </a:rPr>
              <a:t>green highlighted, those three (6, 7, 8)</a:t>
            </a:r>
            <a:r>
              <a:rPr lang="en"/>
              <a:t> are </a:t>
            </a:r>
            <a:r>
              <a:rPr lang="en">
                <a:solidFill>
                  <a:srgbClr val="38761D"/>
                </a:solidFill>
              </a:rPr>
              <a:t>Repayment variables on Credit Card Lending</a:t>
            </a:r>
            <a:r>
              <a:rPr lang="en"/>
              <a:t>. Those with the Default label definition indicates that this Credit Score are for</a:t>
            </a:r>
            <a:r>
              <a:rPr lang="en">
                <a:solidFill>
                  <a:srgbClr val="38761D"/>
                </a:solidFill>
              </a:rPr>
              <a:t> </a:t>
            </a:r>
            <a:r>
              <a:rPr b="1" lang="en">
                <a:solidFill>
                  <a:srgbClr val="38761D"/>
                </a:solidFill>
              </a:rPr>
              <a:t>Behavioral / Repayment Score in Consumptive Lending.</a:t>
            </a:r>
            <a:r>
              <a:rPr b="1" lang="en">
                <a:solidFill>
                  <a:srgbClr val="38761D"/>
                </a:solidFill>
              </a:rPr>
              <a:t> </a:t>
            </a:r>
            <a:endParaRPr b="1">
              <a:solidFill>
                <a:srgbClr val="38761D"/>
              </a:solidFill>
            </a:endParaRPr>
          </a:p>
          <a:p>
            <a:pPr indent="0" lvl="0" marL="0" rtl="0" algn="l">
              <a:spcBef>
                <a:spcPts val="1600"/>
              </a:spcBef>
              <a:spcAft>
                <a:spcPts val="0"/>
              </a:spcAft>
              <a:buNone/>
            </a:pPr>
            <a:r>
              <a:rPr lang="en"/>
              <a:t>Overall, the data set include :</a:t>
            </a:r>
            <a:endParaRPr/>
          </a:p>
          <a:p>
            <a:pPr indent="-292100" lvl="0" marL="457200" rtl="0" algn="l">
              <a:spcBef>
                <a:spcPts val="1600"/>
              </a:spcBef>
              <a:spcAft>
                <a:spcPts val="0"/>
              </a:spcAft>
              <a:buSzPts val="1000"/>
              <a:buAutoNum type="arabicPeriod"/>
            </a:pPr>
            <a:r>
              <a:rPr lang="en" sz="1000"/>
              <a:t>Limit Balance </a:t>
            </a:r>
            <a:r>
              <a:rPr b="1" lang="en" sz="1000"/>
              <a:t>(LIMIT_BAL)</a:t>
            </a:r>
            <a:endParaRPr b="1" sz="1000"/>
          </a:p>
          <a:p>
            <a:pPr indent="-292100" lvl="0" marL="457200" rtl="0" algn="l">
              <a:spcBef>
                <a:spcPts val="0"/>
              </a:spcBef>
              <a:spcAft>
                <a:spcPts val="0"/>
              </a:spcAft>
              <a:buSzPts val="1000"/>
              <a:buAutoNum type="arabicPeriod"/>
            </a:pPr>
            <a:r>
              <a:rPr lang="en" sz="1000"/>
              <a:t>Sex / Gender </a:t>
            </a:r>
            <a:r>
              <a:rPr b="1" lang="en" sz="1000"/>
              <a:t>(SEX)</a:t>
            </a:r>
            <a:endParaRPr b="1" sz="1000"/>
          </a:p>
          <a:p>
            <a:pPr indent="-292100" lvl="0" marL="457200" rtl="0" algn="l">
              <a:spcBef>
                <a:spcPts val="0"/>
              </a:spcBef>
              <a:spcAft>
                <a:spcPts val="0"/>
              </a:spcAft>
              <a:buSzPts val="1000"/>
              <a:buAutoNum type="arabicPeriod"/>
            </a:pPr>
            <a:r>
              <a:rPr lang="en" sz="1000"/>
              <a:t>Education </a:t>
            </a:r>
            <a:r>
              <a:rPr b="1" lang="en" sz="1000"/>
              <a:t>(EDUCATION)</a:t>
            </a:r>
            <a:endParaRPr b="1" sz="1000"/>
          </a:p>
          <a:p>
            <a:pPr indent="-292100" lvl="0" marL="457200" rtl="0" algn="l">
              <a:spcBef>
                <a:spcPts val="0"/>
              </a:spcBef>
              <a:spcAft>
                <a:spcPts val="0"/>
              </a:spcAft>
              <a:buSzPts val="1000"/>
              <a:buAutoNum type="arabicPeriod"/>
            </a:pPr>
            <a:r>
              <a:rPr lang="en" sz="1000"/>
              <a:t>Marriage Status </a:t>
            </a:r>
            <a:r>
              <a:rPr b="1" lang="en" sz="1000"/>
              <a:t>(MARRIAGE)</a:t>
            </a:r>
            <a:endParaRPr b="1" sz="1000"/>
          </a:p>
          <a:p>
            <a:pPr indent="-292100" lvl="0" marL="457200" rtl="0" algn="l">
              <a:spcBef>
                <a:spcPts val="0"/>
              </a:spcBef>
              <a:spcAft>
                <a:spcPts val="0"/>
              </a:spcAft>
              <a:buSzPts val="1000"/>
              <a:buAutoNum type="arabicPeriod"/>
            </a:pPr>
            <a:r>
              <a:rPr lang="en" sz="1000"/>
              <a:t>Age </a:t>
            </a:r>
            <a:r>
              <a:rPr b="1" lang="en" sz="1000"/>
              <a:t>(Age)</a:t>
            </a:r>
            <a:endParaRPr b="1" sz="1000"/>
          </a:p>
          <a:p>
            <a:pPr indent="-292100" lvl="0" marL="457200" rtl="0" algn="l">
              <a:spcBef>
                <a:spcPts val="0"/>
              </a:spcBef>
              <a:spcAft>
                <a:spcPts val="0"/>
              </a:spcAft>
              <a:buClr>
                <a:srgbClr val="38761D"/>
              </a:buClr>
              <a:buSzPts val="1000"/>
              <a:buAutoNum type="arabicPeriod"/>
            </a:pPr>
            <a:r>
              <a:rPr b="1" lang="en" sz="1000">
                <a:solidFill>
                  <a:srgbClr val="38761D"/>
                </a:solidFill>
              </a:rPr>
              <a:t>Repayment Status (PAY_0, PAY_2, PAY_3, PAY_…..)</a:t>
            </a:r>
            <a:endParaRPr b="1" sz="1000">
              <a:solidFill>
                <a:srgbClr val="38761D"/>
              </a:solidFill>
            </a:endParaRPr>
          </a:p>
          <a:p>
            <a:pPr indent="-292100" lvl="0" marL="457200" rtl="0" algn="l">
              <a:spcBef>
                <a:spcPts val="0"/>
              </a:spcBef>
              <a:spcAft>
                <a:spcPts val="0"/>
              </a:spcAft>
              <a:buClr>
                <a:srgbClr val="38761D"/>
              </a:buClr>
              <a:buSzPts val="1000"/>
              <a:buAutoNum type="arabicPeriod"/>
            </a:pPr>
            <a:r>
              <a:rPr b="1" lang="en" sz="1000">
                <a:solidFill>
                  <a:srgbClr val="38761D"/>
                </a:solidFill>
              </a:rPr>
              <a:t>Amount of Bill Statement (BILL_AMT1, BILL_AMT2, BILL_AMT3, BILL_AMT…..)</a:t>
            </a:r>
            <a:endParaRPr b="1" sz="1000">
              <a:solidFill>
                <a:srgbClr val="38761D"/>
              </a:solidFill>
            </a:endParaRPr>
          </a:p>
          <a:p>
            <a:pPr indent="-292100" lvl="0" marL="457200" rtl="0" algn="l">
              <a:spcBef>
                <a:spcPts val="0"/>
              </a:spcBef>
              <a:spcAft>
                <a:spcPts val="0"/>
              </a:spcAft>
              <a:buSzPts val="1000"/>
              <a:buAutoNum type="arabicPeriod"/>
            </a:pPr>
            <a:r>
              <a:rPr b="1" lang="en" sz="1000">
                <a:solidFill>
                  <a:srgbClr val="38761D"/>
                </a:solidFill>
              </a:rPr>
              <a:t>Amount of Previous Statement (PAY_AMT1, PAY_AMT2, PAY_AMT…….),</a:t>
            </a:r>
            <a:r>
              <a:rPr lang="en" sz="1000">
                <a:solidFill>
                  <a:srgbClr val="38761D"/>
                </a:solidFill>
              </a:rPr>
              <a:t> </a:t>
            </a:r>
            <a:r>
              <a:rPr lang="en" sz="1000"/>
              <a:t>and</a:t>
            </a:r>
            <a:endParaRPr sz="1000"/>
          </a:p>
          <a:p>
            <a:pPr indent="-292100" lvl="0" marL="457200" rtl="0" algn="l">
              <a:spcBef>
                <a:spcPts val="0"/>
              </a:spcBef>
              <a:spcAft>
                <a:spcPts val="0"/>
              </a:spcAft>
              <a:buSzPts val="1000"/>
              <a:buAutoNum type="arabicPeriod"/>
            </a:pPr>
            <a:r>
              <a:rPr b="1" lang="en" sz="1000"/>
              <a:t>Default Label ( Unable to pay for the next month )</a:t>
            </a:r>
            <a:endParaRPr b="1"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END OF PROGRESS</a:t>
            </a:r>
            <a:endParaRPr sz="3000"/>
          </a:p>
        </p:txBody>
      </p:sp>
      <p:sp>
        <p:nvSpPr>
          <p:cNvPr id="345" name="Google Shape;345;p5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ARIS FERNANDO</a:t>
            </a:r>
            <a:endParaRPr sz="1400"/>
          </a:p>
          <a:p>
            <a:pPr indent="0" lvl="0" marL="0" rtl="0" algn="l">
              <a:spcBef>
                <a:spcPts val="1600"/>
              </a:spcBef>
              <a:spcAft>
                <a:spcPts val="0"/>
              </a:spcAft>
              <a:buNone/>
            </a:pPr>
            <a:r>
              <a:rPr lang="en" sz="1400"/>
              <a:t>arisffernando@gmail.com</a:t>
            </a:r>
            <a:endParaRPr sz="1400"/>
          </a:p>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https://id.linkedin.com/in/arisfernando</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346" name="Google Shape;346;p53"/>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Information - Data Definition</a:t>
            </a:r>
            <a:endParaRPr/>
          </a:p>
        </p:txBody>
      </p:sp>
      <p:sp>
        <p:nvSpPr>
          <p:cNvPr id="94" name="Google Shape;94;p18"/>
          <p:cNvSpPr txBox="1"/>
          <p:nvPr>
            <p:ph idx="1" type="body"/>
          </p:nvPr>
        </p:nvSpPr>
        <p:spPr>
          <a:xfrm>
            <a:off x="471900" y="1690475"/>
            <a:ext cx="8222100" cy="2710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00000"/>
              </a:buClr>
              <a:buSzPts val="1000"/>
              <a:buAutoNum type="arabicPeriod"/>
            </a:pPr>
            <a:r>
              <a:rPr lang="en" sz="1000">
                <a:solidFill>
                  <a:srgbClr val="000000"/>
                </a:solidFill>
              </a:rPr>
              <a:t>Limit Balance (</a:t>
            </a:r>
            <a:r>
              <a:rPr b="1" lang="en" sz="1000">
                <a:solidFill>
                  <a:srgbClr val="000000"/>
                </a:solidFill>
              </a:rPr>
              <a:t>LIMIT_BAL</a:t>
            </a:r>
            <a:r>
              <a:rPr lang="en" sz="1000">
                <a:solidFill>
                  <a:srgbClr val="000000"/>
                </a:solidFill>
              </a:rPr>
              <a:t>)</a:t>
            </a:r>
            <a:endParaRPr sz="1000">
              <a:solidFill>
                <a:srgbClr val="000000"/>
              </a:solidFill>
            </a:endParaRPr>
          </a:p>
          <a:p>
            <a:pPr indent="-292100" lvl="1" marL="914400" rtl="0" algn="l">
              <a:spcBef>
                <a:spcPts val="0"/>
              </a:spcBef>
              <a:spcAft>
                <a:spcPts val="0"/>
              </a:spcAft>
              <a:buClr>
                <a:srgbClr val="000000"/>
              </a:buClr>
              <a:buSzPts val="1000"/>
              <a:buAutoNum type="alphaLcPeriod"/>
            </a:pPr>
            <a:r>
              <a:rPr lang="en" sz="1000">
                <a:solidFill>
                  <a:srgbClr val="000000"/>
                </a:solidFill>
              </a:rPr>
              <a:t>This is the amount of maximum limit balance can be used for the Credit Card transaction. Note that the amount is revolving, and from Underwriting point of view, the higher the balance indicates the better application data that applicant has.</a:t>
            </a:r>
            <a:endParaRPr sz="1000">
              <a:solidFill>
                <a:srgbClr val="000000"/>
              </a:solidFill>
            </a:endParaRPr>
          </a:p>
          <a:p>
            <a:pPr indent="-292100" lvl="0" marL="457200" rtl="0" algn="l">
              <a:spcBef>
                <a:spcPts val="0"/>
              </a:spcBef>
              <a:spcAft>
                <a:spcPts val="0"/>
              </a:spcAft>
              <a:buClr>
                <a:srgbClr val="000000"/>
              </a:buClr>
              <a:buSzPts val="1000"/>
              <a:buAutoNum type="arabicPeriod"/>
            </a:pPr>
            <a:r>
              <a:rPr lang="en" sz="1000">
                <a:solidFill>
                  <a:srgbClr val="000000"/>
                </a:solidFill>
              </a:rPr>
              <a:t>Sex, Education, and Marriage</a:t>
            </a:r>
            <a:endParaRPr sz="1000">
              <a:solidFill>
                <a:srgbClr val="000000"/>
              </a:solidFill>
            </a:endParaRPr>
          </a:p>
          <a:p>
            <a:pPr indent="-292100" lvl="1" marL="914400" rtl="0" algn="l">
              <a:spcBef>
                <a:spcPts val="0"/>
              </a:spcBef>
              <a:spcAft>
                <a:spcPts val="0"/>
              </a:spcAft>
              <a:buClr>
                <a:srgbClr val="000000"/>
              </a:buClr>
              <a:buSzPts val="1000"/>
              <a:buAutoNum type="alphaLcPeriod"/>
            </a:pPr>
            <a:r>
              <a:rPr lang="en" sz="1000">
                <a:solidFill>
                  <a:srgbClr val="000000"/>
                </a:solidFill>
              </a:rPr>
              <a:t>Self explanatory for all those three (3) as they are all categorical variables. There are several categorical label with no metadata information from data sources, </a:t>
            </a:r>
            <a:r>
              <a:rPr b="1" lang="en" sz="1000">
                <a:solidFill>
                  <a:srgbClr val="000000"/>
                </a:solidFill>
              </a:rPr>
              <a:t>but as this categorized feature will compose into scoring that going to affect directly our portfolio, we need to investigate further on how those categorized data interact each other and how we are going to group or de-group them into more careful treatment.</a:t>
            </a:r>
            <a:endParaRPr b="1" sz="1000">
              <a:solidFill>
                <a:srgbClr val="000000"/>
              </a:solidFill>
            </a:endParaRPr>
          </a:p>
          <a:p>
            <a:pPr indent="-292100" lvl="0" marL="457200" rtl="0" algn="l">
              <a:spcBef>
                <a:spcPts val="0"/>
              </a:spcBef>
              <a:spcAft>
                <a:spcPts val="0"/>
              </a:spcAft>
              <a:buClr>
                <a:srgbClr val="000000"/>
              </a:buClr>
              <a:buSzPts val="1000"/>
              <a:buAutoNum type="arabicPeriod"/>
            </a:pPr>
            <a:r>
              <a:rPr lang="en" sz="1000">
                <a:solidFill>
                  <a:srgbClr val="000000"/>
                </a:solidFill>
              </a:rPr>
              <a:t>Age</a:t>
            </a:r>
            <a:endParaRPr sz="1000">
              <a:solidFill>
                <a:srgbClr val="000000"/>
              </a:solidFill>
            </a:endParaRPr>
          </a:p>
          <a:p>
            <a:pPr indent="-292100" lvl="1" marL="914400" rtl="0" algn="l">
              <a:spcBef>
                <a:spcPts val="0"/>
              </a:spcBef>
              <a:spcAft>
                <a:spcPts val="0"/>
              </a:spcAft>
              <a:buClr>
                <a:srgbClr val="000000"/>
              </a:buClr>
              <a:buSzPts val="1000"/>
              <a:buAutoNum type="alphaLcPeriod"/>
            </a:pPr>
            <a:r>
              <a:rPr lang="en" sz="1000">
                <a:solidFill>
                  <a:srgbClr val="000000"/>
                </a:solidFill>
              </a:rPr>
              <a:t>We will take a look as this information provide little to none to </a:t>
            </a:r>
            <a:r>
              <a:rPr lang="en" sz="1000">
                <a:solidFill>
                  <a:srgbClr val="000000"/>
                </a:solidFill>
              </a:rPr>
              <a:t>distinguish</a:t>
            </a:r>
            <a:r>
              <a:rPr lang="en" sz="1000">
                <a:solidFill>
                  <a:srgbClr val="000000"/>
                </a:solidFill>
              </a:rPr>
              <a:t> variables toward our target labels. Maybe more meaningful feature related to age is more like years of working experience or current year employment rather than age itself.</a:t>
            </a:r>
            <a:endParaRPr sz="1000">
              <a:solidFill>
                <a:srgbClr val="000000"/>
              </a:solidFill>
            </a:endParaRPr>
          </a:p>
          <a:p>
            <a:pPr indent="-292100" lvl="0" marL="457200" rtl="0" algn="l">
              <a:spcBef>
                <a:spcPts val="0"/>
              </a:spcBef>
              <a:spcAft>
                <a:spcPts val="0"/>
              </a:spcAft>
              <a:buClr>
                <a:srgbClr val="000000"/>
              </a:buClr>
              <a:buSzPts val="1000"/>
              <a:buAutoNum type="arabicPeriod"/>
            </a:pPr>
            <a:r>
              <a:rPr lang="en" sz="1000">
                <a:solidFill>
                  <a:srgbClr val="000000"/>
                </a:solidFill>
              </a:rPr>
              <a:t>Amount of Bill Statement &amp; Previous Statement</a:t>
            </a:r>
            <a:endParaRPr sz="1000">
              <a:solidFill>
                <a:srgbClr val="000000"/>
              </a:solidFill>
            </a:endParaRPr>
          </a:p>
          <a:p>
            <a:pPr indent="-292100" lvl="1" marL="914400" rtl="0" algn="l">
              <a:spcBef>
                <a:spcPts val="0"/>
              </a:spcBef>
              <a:spcAft>
                <a:spcPts val="0"/>
              </a:spcAft>
              <a:buClr>
                <a:srgbClr val="000000"/>
              </a:buClr>
              <a:buSzPts val="1000"/>
              <a:buAutoNum type="alphaLcPeriod"/>
            </a:pPr>
            <a:r>
              <a:rPr lang="en" sz="1000">
                <a:solidFill>
                  <a:srgbClr val="000000"/>
                </a:solidFill>
              </a:rPr>
              <a:t>Amount of total outstanding from the current amount, and the previous month from that period.</a:t>
            </a:r>
            <a:endParaRPr sz="1000">
              <a:solidFill>
                <a:srgbClr val="000000"/>
              </a:solidFill>
            </a:endParaRPr>
          </a:p>
          <a:p>
            <a:pPr indent="-292100" lvl="0" marL="457200" rtl="0" algn="l">
              <a:spcBef>
                <a:spcPts val="0"/>
              </a:spcBef>
              <a:spcAft>
                <a:spcPts val="0"/>
              </a:spcAft>
              <a:buClr>
                <a:srgbClr val="38761D"/>
              </a:buClr>
              <a:buSzPts val="1000"/>
              <a:buAutoNum type="arabicPeriod"/>
            </a:pPr>
            <a:r>
              <a:rPr b="1" lang="en" sz="1000">
                <a:solidFill>
                  <a:srgbClr val="38761D"/>
                </a:solidFill>
              </a:rPr>
              <a:t>Repayment Status</a:t>
            </a:r>
            <a:endParaRPr b="1" sz="1000">
              <a:solidFill>
                <a:srgbClr val="38761D"/>
              </a:solidFill>
            </a:endParaRPr>
          </a:p>
          <a:p>
            <a:pPr indent="-292100" lvl="1" marL="914400" rtl="0" algn="l">
              <a:spcBef>
                <a:spcPts val="0"/>
              </a:spcBef>
              <a:spcAft>
                <a:spcPts val="0"/>
              </a:spcAft>
              <a:buClr>
                <a:srgbClr val="38761D"/>
              </a:buClr>
              <a:buSzPts val="1000"/>
              <a:buAutoNum type="alphaLcPeriod"/>
            </a:pPr>
            <a:r>
              <a:rPr b="1" lang="en" sz="1000">
                <a:solidFill>
                  <a:srgbClr val="38761D"/>
                </a:solidFill>
              </a:rPr>
              <a:t>The format is on PAY_0 as the most current, then PAY_2 down to PAY_6 as the most historical repayment status. Available status flag is as follows :</a:t>
            </a:r>
            <a:endParaRPr b="1" sz="1000">
              <a:solidFill>
                <a:srgbClr val="38761D"/>
              </a:solidFill>
            </a:endParaRPr>
          </a:p>
          <a:p>
            <a:pPr indent="-279400" lvl="2" marL="1371600" rtl="0" algn="l">
              <a:spcBef>
                <a:spcPts val="0"/>
              </a:spcBef>
              <a:spcAft>
                <a:spcPts val="0"/>
              </a:spcAft>
              <a:buClr>
                <a:srgbClr val="38761D"/>
              </a:buClr>
              <a:buSzPts val="800"/>
              <a:buAutoNum type="romanLcPeriod"/>
            </a:pPr>
            <a:r>
              <a:rPr b="1" lang="en" sz="800">
                <a:solidFill>
                  <a:srgbClr val="38761D"/>
                </a:solidFill>
              </a:rPr>
              <a:t>-2 : No Utilisation on Credit Card usage on that current month ( No Usage is different meaning with able to repay )</a:t>
            </a:r>
            <a:endParaRPr b="1" sz="800">
              <a:solidFill>
                <a:srgbClr val="38761D"/>
              </a:solidFill>
            </a:endParaRPr>
          </a:p>
          <a:p>
            <a:pPr indent="-279400" lvl="2" marL="1371600" rtl="0" algn="l">
              <a:spcBef>
                <a:spcPts val="0"/>
              </a:spcBef>
              <a:spcAft>
                <a:spcPts val="0"/>
              </a:spcAft>
              <a:buClr>
                <a:srgbClr val="38761D"/>
              </a:buClr>
              <a:buSzPts val="800"/>
              <a:buAutoNum type="romanLcPeriod"/>
            </a:pPr>
            <a:r>
              <a:rPr b="1" lang="en" sz="800">
                <a:solidFill>
                  <a:srgbClr val="38761D"/>
                </a:solidFill>
              </a:rPr>
              <a:t>-1 : Repay in Full Amount, causing to 0 for the next outstanding amount,</a:t>
            </a:r>
            <a:endParaRPr b="1" sz="800">
              <a:solidFill>
                <a:srgbClr val="38761D"/>
              </a:solidFill>
            </a:endParaRPr>
          </a:p>
          <a:p>
            <a:pPr indent="-279400" lvl="2" marL="1371600" rtl="0" algn="l">
              <a:spcBef>
                <a:spcPts val="0"/>
              </a:spcBef>
              <a:spcAft>
                <a:spcPts val="0"/>
              </a:spcAft>
              <a:buClr>
                <a:srgbClr val="38761D"/>
              </a:buClr>
              <a:buSzPts val="800"/>
              <a:buAutoNum type="romanLcPeriod"/>
            </a:pPr>
            <a:r>
              <a:rPr b="1" lang="en" sz="800">
                <a:solidFill>
                  <a:srgbClr val="38761D"/>
                </a:solidFill>
              </a:rPr>
              <a:t>0 : Repay with minimum amount per </a:t>
            </a:r>
            <a:r>
              <a:rPr b="1" lang="en" sz="800">
                <a:solidFill>
                  <a:srgbClr val="38761D"/>
                </a:solidFill>
              </a:rPr>
              <a:t>outstanding</a:t>
            </a:r>
            <a:r>
              <a:rPr b="1" lang="en" sz="800">
                <a:solidFill>
                  <a:srgbClr val="38761D"/>
                </a:solidFill>
              </a:rPr>
              <a:t> amount on that period, and</a:t>
            </a:r>
            <a:endParaRPr b="1" sz="800">
              <a:solidFill>
                <a:srgbClr val="38761D"/>
              </a:solidFill>
            </a:endParaRPr>
          </a:p>
          <a:p>
            <a:pPr indent="-279400" lvl="2" marL="1371600" rtl="0" algn="l">
              <a:spcBef>
                <a:spcPts val="0"/>
              </a:spcBef>
              <a:spcAft>
                <a:spcPts val="0"/>
              </a:spcAft>
              <a:buClr>
                <a:srgbClr val="38761D"/>
              </a:buClr>
              <a:buSzPts val="800"/>
              <a:buAutoNum type="romanLcPeriod"/>
            </a:pPr>
            <a:r>
              <a:rPr b="1" lang="en" sz="800">
                <a:solidFill>
                  <a:srgbClr val="38761D"/>
                </a:solidFill>
              </a:rPr>
              <a:t>&gt;=1 : Unable to pay outstanding amount from the last [1….N] Month</a:t>
            </a:r>
            <a:endParaRPr b="1" sz="1000">
              <a:solidFill>
                <a:srgbClr val="38761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Brief Information - Target Label and Funnel</a:t>
            </a:r>
            <a:endParaRPr/>
          </a:p>
        </p:txBody>
      </p:sp>
      <p:sp>
        <p:nvSpPr>
          <p:cNvPr id="100" name="Google Shape;100;p19"/>
          <p:cNvSpPr txBox="1"/>
          <p:nvPr>
            <p:ph idx="1" type="body"/>
          </p:nvPr>
        </p:nvSpPr>
        <p:spPr>
          <a:xfrm>
            <a:off x="471900" y="1690475"/>
            <a:ext cx="8222100" cy="2710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00000"/>
              </a:buClr>
              <a:buSzPts val="1000"/>
              <a:buAutoNum type="arabicPeriod"/>
            </a:pPr>
            <a:r>
              <a:rPr lang="en" sz="1000">
                <a:solidFill>
                  <a:srgbClr val="000000"/>
                </a:solidFill>
              </a:rPr>
              <a:t>Target Label - Default Payment</a:t>
            </a:r>
            <a:endParaRPr sz="1000">
              <a:solidFill>
                <a:srgbClr val="000000"/>
              </a:solidFill>
            </a:endParaRPr>
          </a:p>
          <a:p>
            <a:pPr indent="-292100" lvl="1" marL="914400" rtl="0" algn="l">
              <a:spcBef>
                <a:spcPts val="0"/>
              </a:spcBef>
              <a:spcAft>
                <a:spcPts val="0"/>
              </a:spcAft>
              <a:buClr>
                <a:srgbClr val="000000"/>
              </a:buClr>
              <a:buSzPts val="1000"/>
              <a:buAutoNum type="alphaLcPeriod"/>
            </a:pPr>
            <a:r>
              <a:rPr lang="en" sz="1000">
                <a:solidFill>
                  <a:srgbClr val="000000"/>
                </a:solidFill>
              </a:rPr>
              <a:t>This indicates that the following credit card borrower are unable to repay the total outstanding amount on the same cohort time, which is on the </a:t>
            </a:r>
            <a:r>
              <a:rPr b="1" lang="en" sz="1000">
                <a:solidFill>
                  <a:srgbClr val="000000"/>
                </a:solidFill>
              </a:rPr>
              <a:t>October 2005, </a:t>
            </a:r>
            <a:r>
              <a:rPr lang="en" sz="1000">
                <a:solidFill>
                  <a:srgbClr val="000000"/>
                </a:solidFill>
              </a:rPr>
              <a:t>with the historical data from </a:t>
            </a:r>
            <a:r>
              <a:rPr b="1" lang="en" sz="1000">
                <a:solidFill>
                  <a:srgbClr val="000000"/>
                </a:solidFill>
              </a:rPr>
              <a:t>six (6) month backward from April 2005 - September 2005</a:t>
            </a:r>
            <a:endParaRPr b="1" sz="1000">
              <a:solidFill>
                <a:srgbClr val="000000"/>
              </a:solidFill>
            </a:endParaRPr>
          </a:p>
          <a:p>
            <a:pPr indent="-292100" lvl="0" marL="457200" rtl="0" algn="l">
              <a:spcBef>
                <a:spcPts val="0"/>
              </a:spcBef>
              <a:spcAft>
                <a:spcPts val="0"/>
              </a:spcAft>
              <a:buClr>
                <a:srgbClr val="000000"/>
              </a:buClr>
              <a:buSzPts val="1000"/>
              <a:buAutoNum type="arabicPeriod"/>
            </a:pPr>
            <a:r>
              <a:rPr lang="en" sz="1000">
                <a:solidFill>
                  <a:srgbClr val="000000"/>
                </a:solidFill>
              </a:rPr>
              <a:t>Funnel Lending</a:t>
            </a:r>
            <a:endParaRPr sz="1000">
              <a:solidFill>
                <a:srgbClr val="000000"/>
              </a:solidFill>
            </a:endParaRPr>
          </a:p>
          <a:p>
            <a:pPr indent="-292100" lvl="1" marL="914400" rtl="0" algn="l">
              <a:spcBef>
                <a:spcPts val="0"/>
              </a:spcBef>
              <a:spcAft>
                <a:spcPts val="0"/>
              </a:spcAft>
              <a:buClr>
                <a:srgbClr val="000000"/>
              </a:buClr>
              <a:buSzPts val="1000"/>
              <a:buAutoNum type="alphaLcPeriod"/>
            </a:pPr>
            <a:r>
              <a:rPr lang="en" sz="1000">
                <a:solidFill>
                  <a:srgbClr val="38761D"/>
                </a:solidFill>
              </a:rPr>
              <a:t>As green highlighted from previous slides,</a:t>
            </a:r>
            <a:r>
              <a:rPr lang="en" sz="1000">
                <a:solidFill>
                  <a:srgbClr val="000000"/>
                </a:solidFill>
              </a:rPr>
              <a:t> the main features for this dataset are Repayment Data. This indicating that the Credit Scoring Funnel is on Behavioral Scoring, details funnel will be depicted on next point.</a:t>
            </a:r>
            <a:endParaRPr sz="1000">
              <a:solidFill>
                <a:srgbClr val="000000"/>
              </a:solidFill>
            </a:endParaRPr>
          </a:p>
          <a:p>
            <a:pPr indent="-292100" lvl="1" marL="914400" rtl="0" algn="l">
              <a:spcBef>
                <a:spcPts val="0"/>
              </a:spcBef>
              <a:spcAft>
                <a:spcPts val="0"/>
              </a:spcAft>
              <a:buClr>
                <a:srgbClr val="000000"/>
              </a:buClr>
              <a:buSzPts val="1000"/>
              <a:buAutoNum type="alphaLcPeriod"/>
            </a:pPr>
            <a:r>
              <a:rPr lang="en" sz="1000">
                <a:solidFill>
                  <a:srgbClr val="000000"/>
                </a:solidFill>
              </a:rPr>
              <a:t>Behavioral Scoring, which the main feature that composing the Target is Repayment or Willingness to Pay. We will take that as our main features that we will apply on Feature Engineering on the dataset.</a:t>
            </a:r>
            <a:endParaRPr b="1" sz="1000">
              <a:solidFill>
                <a:srgbClr val="38761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31080" y="182725"/>
            <a:ext cx="8857200" cy="4257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100"/>
              <a:buNone/>
            </a:pPr>
            <a:r>
              <a:rPr b="1" lang="en" sz="2400">
                <a:solidFill>
                  <a:srgbClr val="FFFFFF"/>
                </a:solidFill>
                <a:latin typeface="Roboto"/>
                <a:ea typeface="Roboto"/>
                <a:cs typeface="Roboto"/>
                <a:sym typeface="Roboto"/>
              </a:rPr>
              <a:t>Lending - </a:t>
            </a:r>
            <a:r>
              <a:rPr b="1" lang="en" sz="2400">
                <a:solidFill>
                  <a:srgbClr val="FFFFFF"/>
                </a:solidFill>
                <a:latin typeface="Roboto"/>
                <a:ea typeface="Roboto"/>
                <a:cs typeface="Roboto"/>
                <a:sym typeface="Roboto"/>
              </a:rPr>
              <a:t> Credit Risk Modelling Lifecycle Funnel</a:t>
            </a:r>
            <a:endParaRPr b="1" sz="2400">
              <a:solidFill>
                <a:srgbClr val="FFFFFF"/>
              </a:solidFill>
              <a:latin typeface="Roboto"/>
              <a:ea typeface="Roboto"/>
              <a:cs typeface="Roboto"/>
              <a:sym typeface="Roboto"/>
            </a:endParaRPr>
          </a:p>
        </p:txBody>
      </p:sp>
      <p:sp>
        <p:nvSpPr>
          <p:cNvPr id="107" name="Google Shape;107;p20"/>
          <p:cNvSpPr txBox="1"/>
          <p:nvPr/>
        </p:nvSpPr>
        <p:spPr>
          <a:xfrm>
            <a:off x="219376" y="577050"/>
            <a:ext cx="8577000" cy="167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a:solidFill>
                  <a:srgbClr val="FFFFFF"/>
                </a:solidFill>
                <a:latin typeface="Raleway"/>
                <a:ea typeface="Raleway"/>
                <a:cs typeface="Raleway"/>
                <a:sym typeface="Raleway"/>
              </a:rPr>
              <a:t>Risk</a:t>
            </a:r>
            <a:r>
              <a:rPr lang="en">
                <a:solidFill>
                  <a:srgbClr val="FFFFFF"/>
                </a:solidFill>
                <a:latin typeface="Raleway"/>
                <a:ea typeface="Raleway"/>
                <a:cs typeface="Raleway"/>
                <a:sym typeface="Raleway"/>
              </a:rPr>
              <a:t> </a:t>
            </a:r>
            <a:r>
              <a:rPr b="1" lang="en" sz="1400">
                <a:solidFill>
                  <a:srgbClr val="FFFFFF"/>
                </a:solidFill>
                <a:latin typeface="Raleway"/>
                <a:ea typeface="Raleway"/>
                <a:cs typeface="Raleway"/>
                <a:sym typeface="Raleway"/>
              </a:rPr>
              <a:t>Scoring </a:t>
            </a:r>
            <a:r>
              <a:rPr lang="en">
                <a:solidFill>
                  <a:srgbClr val="FFFFFF"/>
                </a:solidFill>
                <a:latin typeface="Raleway"/>
                <a:ea typeface="Raleway"/>
                <a:cs typeface="Raleway"/>
                <a:sym typeface="Raleway"/>
              </a:rPr>
              <a:t>are quantified in different funnel for different business objectives / use case.</a:t>
            </a:r>
            <a:endParaRPr sz="1400">
              <a:solidFill>
                <a:srgbClr val="FFFFFF"/>
              </a:solidFill>
              <a:latin typeface="Raleway"/>
              <a:ea typeface="Raleway"/>
              <a:cs typeface="Raleway"/>
              <a:sym typeface="Raleway"/>
            </a:endParaRPr>
          </a:p>
          <a:p>
            <a:pPr indent="0" lvl="0" marL="0" rtl="0" algn="l">
              <a:spcBef>
                <a:spcPts val="0"/>
              </a:spcBef>
              <a:spcAft>
                <a:spcPts val="0"/>
              </a:spcAft>
              <a:buNone/>
            </a:pPr>
            <a:r>
              <a:rPr lang="en">
                <a:solidFill>
                  <a:srgbClr val="FFFFFF"/>
                </a:solidFill>
                <a:latin typeface="Raleway"/>
                <a:ea typeface="Raleway"/>
                <a:cs typeface="Raleway"/>
                <a:sym typeface="Raleway"/>
              </a:rPr>
              <a:t>Each of the funnel have different label definition and should be treated as continuous scoring as part of Lending Portfolio metrics.</a:t>
            </a:r>
            <a:endParaRPr sz="1400">
              <a:solidFill>
                <a:srgbClr val="FFFFFF"/>
              </a:solidFill>
              <a:latin typeface="Raleway"/>
              <a:ea typeface="Raleway"/>
              <a:cs typeface="Raleway"/>
              <a:sym typeface="Raleway"/>
            </a:endParaRPr>
          </a:p>
        </p:txBody>
      </p:sp>
      <p:grpSp>
        <p:nvGrpSpPr>
          <p:cNvPr id="108" name="Google Shape;108;p20"/>
          <p:cNvGrpSpPr/>
          <p:nvPr/>
        </p:nvGrpSpPr>
        <p:grpSpPr>
          <a:xfrm>
            <a:off x="392003" y="1406007"/>
            <a:ext cx="8360004" cy="3911156"/>
            <a:chOff x="1724675" y="1620676"/>
            <a:chExt cx="11143700" cy="5214874"/>
          </a:xfrm>
        </p:grpSpPr>
        <p:grpSp>
          <p:nvGrpSpPr>
            <p:cNvPr id="109" name="Google Shape;109;p20"/>
            <p:cNvGrpSpPr/>
            <p:nvPr/>
          </p:nvGrpSpPr>
          <p:grpSpPr>
            <a:xfrm>
              <a:off x="1724675" y="1620676"/>
              <a:ext cx="11143700" cy="5214874"/>
              <a:chOff x="1724675" y="1544476"/>
              <a:chExt cx="11143700" cy="5214874"/>
            </a:xfrm>
          </p:grpSpPr>
          <p:grpSp>
            <p:nvGrpSpPr>
              <p:cNvPr id="110" name="Google Shape;110;p20"/>
              <p:cNvGrpSpPr/>
              <p:nvPr/>
            </p:nvGrpSpPr>
            <p:grpSpPr>
              <a:xfrm>
                <a:off x="1724675" y="1544476"/>
                <a:ext cx="11143700" cy="5214874"/>
                <a:chOff x="1724675" y="1544476"/>
                <a:chExt cx="11143700" cy="5214874"/>
              </a:xfrm>
            </p:grpSpPr>
            <p:pic>
              <p:nvPicPr>
                <p:cNvPr id="111" name="Google Shape;111;p20"/>
                <p:cNvPicPr preferRelativeResize="0"/>
                <p:nvPr/>
              </p:nvPicPr>
              <p:blipFill>
                <a:blip r:embed="rId3">
                  <a:alphaModFix/>
                </a:blip>
                <a:stretch>
                  <a:fillRect/>
                </a:stretch>
              </p:blipFill>
              <p:spPr>
                <a:xfrm>
                  <a:off x="1724675" y="1544476"/>
                  <a:ext cx="8591550" cy="4714875"/>
                </a:xfrm>
                <a:prstGeom prst="rect">
                  <a:avLst/>
                </a:prstGeom>
                <a:noFill/>
                <a:ln>
                  <a:noFill/>
                </a:ln>
              </p:spPr>
            </p:pic>
            <p:sp>
              <p:nvSpPr>
                <p:cNvPr id="112" name="Google Shape;112;p20"/>
                <p:cNvSpPr txBox="1"/>
                <p:nvPr/>
              </p:nvSpPr>
              <p:spPr>
                <a:xfrm>
                  <a:off x="1791700" y="4137650"/>
                  <a:ext cx="2198700" cy="2621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latin typeface="Raleway"/>
                      <a:ea typeface="Raleway"/>
                      <a:cs typeface="Raleway"/>
                      <a:sym typeface="Raleway"/>
                    </a:rPr>
                    <a:t>1. Prospecting output</a:t>
                  </a:r>
                  <a:endParaRPr b="1" sz="800">
                    <a:latin typeface="Raleway"/>
                    <a:ea typeface="Raleway"/>
                    <a:cs typeface="Raleway"/>
                    <a:sym typeface="Raleway"/>
                  </a:endParaRPr>
                </a:p>
                <a:p>
                  <a:pPr indent="0" lvl="0" marL="0" rtl="0" algn="l">
                    <a:spcBef>
                      <a:spcPts val="0"/>
                    </a:spcBef>
                    <a:spcAft>
                      <a:spcPts val="0"/>
                    </a:spcAft>
                    <a:buNone/>
                  </a:pPr>
                  <a:r>
                    <a:t/>
                  </a:r>
                  <a:endParaRPr sz="600">
                    <a:latin typeface="Raleway"/>
                    <a:ea typeface="Raleway"/>
                    <a:cs typeface="Raleway"/>
                    <a:sym typeface="Raleway"/>
                  </a:endParaRPr>
                </a:p>
                <a:p>
                  <a:pPr indent="0" lvl="0" marL="0" rtl="0" algn="l">
                    <a:spcBef>
                      <a:spcPts val="0"/>
                    </a:spcBef>
                    <a:spcAft>
                      <a:spcPts val="0"/>
                    </a:spcAft>
                    <a:buClr>
                      <a:schemeClr val="dk1"/>
                    </a:buClr>
                    <a:buSzPts val="800"/>
                    <a:buFont typeface="Arial"/>
                    <a:buNone/>
                  </a:pPr>
                  <a:r>
                    <a:rPr b="1" lang="en" sz="1100" u="sng">
                      <a:solidFill>
                        <a:schemeClr val="dk1"/>
                      </a:solidFill>
                      <a:latin typeface="Raleway"/>
                      <a:ea typeface="Raleway"/>
                      <a:cs typeface="Raleway"/>
                      <a:sym typeface="Raleway"/>
                    </a:rPr>
                    <a:t>Whitelist Criteria</a:t>
                  </a:r>
                  <a:br>
                    <a:rPr b="1" lang="en" sz="1100">
                      <a:solidFill>
                        <a:schemeClr val="dk1"/>
                      </a:solidFill>
                      <a:latin typeface="Raleway"/>
                      <a:ea typeface="Raleway"/>
                      <a:cs typeface="Raleway"/>
                      <a:sym typeface="Raleway"/>
                    </a:rPr>
                  </a:br>
                  <a:endParaRPr sz="1100">
                    <a:latin typeface="Raleway"/>
                    <a:ea typeface="Raleway"/>
                    <a:cs typeface="Raleway"/>
                    <a:sym typeface="Raleway"/>
                  </a:endParaRPr>
                </a:p>
              </p:txBody>
            </p:sp>
            <p:sp>
              <p:nvSpPr>
                <p:cNvPr id="113" name="Google Shape;113;p20"/>
                <p:cNvSpPr txBox="1"/>
                <p:nvPr/>
              </p:nvSpPr>
              <p:spPr>
                <a:xfrm>
                  <a:off x="4267850" y="4137650"/>
                  <a:ext cx="2198700" cy="2621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latin typeface="Raleway"/>
                      <a:ea typeface="Raleway"/>
                      <a:cs typeface="Raleway"/>
                      <a:sym typeface="Raleway"/>
                    </a:rPr>
                    <a:t>2. Application output</a:t>
                  </a:r>
                  <a:endParaRPr b="1" sz="1100">
                    <a:latin typeface="Raleway"/>
                    <a:ea typeface="Raleway"/>
                    <a:cs typeface="Raleway"/>
                    <a:sym typeface="Raleway"/>
                  </a:endParaRPr>
                </a:p>
                <a:p>
                  <a:pPr indent="0" lvl="0" marL="0" rtl="0" algn="l">
                    <a:spcBef>
                      <a:spcPts val="0"/>
                    </a:spcBef>
                    <a:spcAft>
                      <a:spcPts val="0"/>
                    </a:spcAft>
                    <a:buNone/>
                  </a:pPr>
                  <a:r>
                    <a:t/>
                  </a:r>
                  <a:endParaRPr sz="600">
                    <a:latin typeface="Raleway"/>
                    <a:ea typeface="Raleway"/>
                    <a:cs typeface="Raleway"/>
                    <a:sym typeface="Raleway"/>
                  </a:endParaRPr>
                </a:p>
                <a:p>
                  <a:pPr indent="0" lvl="0" marL="0" rtl="0" algn="l">
                    <a:spcBef>
                      <a:spcPts val="0"/>
                    </a:spcBef>
                    <a:spcAft>
                      <a:spcPts val="0"/>
                    </a:spcAft>
                    <a:buNone/>
                  </a:pPr>
                  <a:r>
                    <a:rPr b="1" lang="en" sz="1100" u="sng">
                      <a:latin typeface="Raleway"/>
                      <a:ea typeface="Raleway"/>
                      <a:cs typeface="Raleway"/>
                      <a:sym typeface="Raleway"/>
                    </a:rPr>
                    <a:t>A-Score model</a:t>
                  </a:r>
                  <a:r>
                    <a:rPr b="1" lang="en" sz="1100">
                      <a:latin typeface="Raleway"/>
                      <a:ea typeface="Raleway"/>
                      <a:cs typeface="Raleway"/>
                      <a:sym typeface="Raleway"/>
                    </a:rPr>
                    <a:t> </a:t>
                  </a:r>
                  <a:br>
                    <a:rPr b="1" lang="en" sz="1100">
                      <a:latin typeface="Raleway"/>
                      <a:ea typeface="Raleway"/>
                      <a:cs typeface="Raleway"/>
                      <a:sym typeface="Raleway"/>
                    </a:rPr>
                  </a:br>
                  <a:r>
                    <a:rPr lang="en" sz="1100">
                      <a:latin typeface="Raleway"/>
                      <a:ea typeface="Raleway"/>
                      <a:cs typeface="Raleway"/>
                      <a:sym typeface="Raleway"/>
                    </a:rPr>
                    <a:t>Risk-based approach to predict </a:t>
                  </a:r>
                  <a:r>
                    <a:rPr lang="en" sz="1100">
                      <a:solidFill>
                        <a:schemeClr val="dk1"/>
                      </a:solidFill>
                      <a:latin typeface="Raleway"/>
                      <a:ea typeface="Raleway"/>
                      <a:cs typeface="Raleway"/>
                      <a:sym typeface="Raleway"/>
                    </a:rPr>
                    <a:t>PD (</a:t>
                  </a:r>
                  <a:r>
                    <a:rPr lang="en" sz="1100">
                      <a:latin typeface="Raleway"/>
                      <a:ea typeface="Raleway"/>
                      <a:cs typeface="Raleway"/>
                      <a:sym typeface="Raleway"/>
                    </a:rPr>
                    <a:t>probability-of-default) based on DPD30+ or DPD90+</a:t>
                  </a:r>
                  <a:endParaRPr sz="1100">
                    <a:latin typeface="Raleway"/>
                    <a:ea typeface="Raleway"/>
                    <a:cs typeface="Raleway"/>
                    <a:sym typeface="Raleway"/>
                  </a:endParaRPr>
                </a:p>
                <a:p>
                  <a:pPr indent="0" lvl="0" marL="0" rtl="0" algn="l">
                    <a:spcBef>
                      <a:spcPts val="0"/>
                    </a:spcBef>
                    <a:spcAft>
                      <a:spcPts val="0"/>
                    </a:spcAft>
                    <a:buNone/>
                  </a:pPr>
                  <a:r>
                    <a:t/>
                  </a:r>
                  <a:endParaRPr sz="1100">
                    <a:latin typeface="Raleway"/>
                    <a:ea typeface="Raleway"/>
                    <a:cs typeface="Raleway"/>
                    <a:sym typeface="Raleway"/>
                  </a:endParaRPr>
                </a:p>
                <a:p>
                  <a:pPr indent="0" lvl="0" marL="0" rtl="0" algn="l">
                    <a:spcBef>
                      <a:spcPts val="0"/>
                    </a:spcBef>
                    <a:spcAft>
                      <a:spcPts val="0"/>
                    </a:spcAft>
                    <a:buNone/>
                  </a:pPr>
                  <a:r>
                    <a:t/>
                  </a:r>
                  <a:endParaRPr sz="1100">
                    <a:latin typeface="Raleway"/>
                    <a:ea typeface="Raleway"/>
                    <a:cs typeface="Raleway"/>
                    <a:sym typeface="Raleway"/>
                  </a:endParaRPr>
                </a:p>
              </p:txBody>
            </p:sp>
            <p:sp>
              <p:nvSpPr>
                <p:cNvPr id="114" name="Google Shape;114;p20"/>
                <p:cNvSpPr txBox="1"/>
                <p:nvPr/>
              </p:nvSpPr>
              <p:spPr>
                <a:xfrm>
                  <a:off x="8527075" y="4870675"/>
                  <a:ext cx="4341300" cy="1316100"/>
                </a:xfrm>
                <a:prstGeom prst="rect">
                  <a:avLst/>
                </a:prstGeom>
                <a:solidFill>
                  <a:srgbClr val="FFFF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latin typeface="Raleway"/>
                      <a:ea typeface="Raleway"/>
                      <a:cs typeface="Raleway"/>
                      <a:sym typeface="Raleway"/>
                    </a:rPr>
                    <a:t>4. Collection output</a:t>
                  </a:r>
                  <a:endParaRPr b="1" sz="1100">
                    <a:latin typeface="Raleway"/>
                    <a:ea typeface="Raleway"/>
                    <a:cs typeface="Raleway"/>
                    <a:sym typeface="Raleway"/>
                  </a:endParaRPr>
                </a:p>
                <a:p>
                  <a:pPr indent="0" lvl="0" marL="0" rtl="0" algn="l">
                    <a:spcBef>
                      <a:spcPts val="0"/>
                    </a:spcBef>
                    <a:spcAft>
                      <a:spcPts val="0"/>
                    </a:spcAft>
                    <a:buNone/>
                  </a:pPr>
                  <a:r>
                    <a:t/>
                  </a:r>
                  <a:endParaRPr sz="600">
                    <a:latin typeface="Raleway"/>
                    <a:ea typeface="Raleway"/>
                    <a:cs typeface="Raleway"/>
                    <a:sym typeface="Raleway"/>
                  </a:endParaRPr>
                </a:p>
                <a:p>
                  <a:pPr indent="0" lvl="0" marL="0" rtl="0" algn="l">
                    <a:spcBef>
                      <a:spcPts val="0"/>
                    </a:spcBef>
                    <a:spcAft>
                      <a:spcPts val="0"/>
                    </a:spcAft>
                    <a:buNone/>
                  </a:pPr>
                  <a:r>
                    <a:rPr b="1" lang="en" sz="1100" u="sng">
                      <a:solidFill>
                        <a:schemeClr val="dk1"/>
                      </a:solidFill>
                      <a:latin typeface="Raleway"/>
                      <a:ea typeface="Raleway"/>
                      <a:cs typeface="Raleway"/>
                      <a:sym typeface="Raleway"/>
                    </a:rPr>
                    <a:t>C-Score model</a:t>
                  </a:r>
                  <a:br>
                    <a:rPr b="1" lang="en" sz="1100" u="sng">
                      <a:solidFill>
                        <a:schemeClr val="dk1"/>
                      </a:solidFill>
                      <a:latin typeface="Raleway"/>
                      <a:ea typeface="Raleway"/>
                      <a:cs typeface="Raleway"/>
                      <a:sym typeface="Raleway"/>
                    </a:rPr>
                  </a:br>
                  <a:endParaRPr sz="1100">
                    <a:latin typeface="Raleway"/>
                    <a:ea typeface="Raleway"/>
                    <a:cs typeface="Raleway"/>
                    <a:sym typeface="Raleway"/>
                  </a:endParaRPr>
                </a:p>
              </p:txBody>
            </p:sp>
          </p:grpSp>
          <p:sp>
            <p:nvSpPr>
              <p:cNvPr id="115" name="Google Shape;115;p20"/>
              <p:cNvSpPr/>
              <p:nvPr/>
            </p:nvSpPr>
            <p:spPr>
              <a:xfrm>
                <a:off x="7244775" y="3720550"/>
                <a:ext cx="1311300" cy="103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16" name="Google Shape;116;p20"/>
            <p:cNvSpPr txBox="1"/>
            <p:nvPr/>
          </p:nvSpPr>
          <p:spPr>
            <a:xfrm>
              <a:off x="8146075" y="3796750"/>
              <a:ext cx="4341300" cy="1217700"/>
            </a:xfrm>
            <a:prstGeom prst="rect">
              <a:avLst/>
            </a:prstGeom>
            <a:solidFill>
              <a:srgbClr val="FFFFF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FF0000"/>
                  </a:solidFill>
                  <a:latin typeface="Raleway"/>
                  <a:ea typeface="Raleway"/>
                  <a:cs typeface="Raleway"/>
                  <a:sym typeface="Raleway"/>
                </a:rPr>
                <a:t>3. Behavior output</a:t>
              </a:r>
              <a:endParaRPr b="1" sz="1100">
                <a:solidFill>
                  <a:srgbClr val="FF0000"/>
                </a:solidFill>
                <a:latin typeface="Raleway"/>
                <a:ea typeface="Raleway"/>
                <a:cs typeface="Raleway"/>
                <a:sym typeface="Raleway"/>
              </a:endParaRPr>
            </a:p>
            <a:p>
              <a:pPr indent="0" lvl="0" marL="0" rtl="0" algn="l">
                <a:spcBef>
                  <a:spcPts val="0"/>
                </a:spcBef>
                <a:spcAft>
                  <a:spcPts val="0"/>
                </a:spcAft>
                <a:buNone/>
              </a:pPr>
              <a:r>
                <a:t/>
              </a:r>
              <a:endParaRPr b="1" sz="600">
                <a:latin typeface="Raleway"/>
                <a:ea typeface="Raleway"/>
                <a:cs typeface="Raleway"/>
                <a:sym typeface="Raleway"/>
              </a:endParaRPr>
            </a:p>
            <a:p>
              <a:pPr indent="0" lvl="0" marL="0" rtl="0" algn="l">
                <a:spcBef>
                  <a:spcPts val="0"/>
                </a:spcBef>
                <a:spcAft>
                  <a:spcPts val="0"/>
                </a:spcAft>
                <a:buNone/>
              </a:pPr>
              <a:r>
                <a:rPr b="1" lang="en" sz="1100" u="sng">
                  <a:solidFill>
                    <a:srgbClr val="38761D"/>
                  </a:solidFill>
                  <a:latin typeface="Raleway"/>
                  <a:ea typeface="Raleway"/>
                  <a:cs typeface="Raleway"/>
                  <a:sym typeface="Raleway"/>
                </a:rPr>
                <a:t>B-Score model</a:t>
              </a:r>
              <a:br>
                <a:rPr b="1" lang="en" sz="1100" u="sng">
                  <a:solidFill>
                    <a:srgbClr val="38761D"/>
                  </a:solidFill>
                  <a:latin typeface="Raleway"/>
                  <a:ea typeface="Raleway"/>
                  <a:cs typeface="Raleway"/>
                  <a:sym typeface="Raleway"/>
                </a:rPr>
              </a:br>
              <a:r>
                <a:rPr b="1" lang="en" sz="1100">
                  <a:solidFill>
                    <a:srgbClr val="38761D"/>
                  </a:solidFill>
                  <a:latin typeface="Raleway"/>
                  <a:ea typeface="Raleway"/>
                  <a:cs typeface="Raleway"/>
                  <a:sym typeface="Raleway"/>
                </a:rPr>
                <a:t>Identifies good performers eligible for Limit Increase (UCI ML USE CASE)</a:t>
              </a:r>
              <a:endParaRPr b="1" sz="1100">
                <a:solidFill>
                  <a:srgbClr val="38761D"/>
                </a:solidFill>
                <a:latin typeface="Raleway"/>
                <a:ea typeface="Raleway"/>
                <a:cs typeface="Raleway"/>
                <a:sym typeface="Raleway"/>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 Risk Modelling - Behavior Score</a:t>
            </a:r>
            <a:endParaRPr/>
          </a:p>
        </p:txBody>
      </p:sp>
      <p:sp>
        <p:nvSpPr>
          <p:cNvPr id="122" name="Google Shape;122;p2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 / Repayment Scoring are composed of PD (Probability of Default) of the Repayment for the next DPD after certain period of time. </a:t>
            </a:r>
            <a:endParaRPr/>
          </a:p>
          <a:p>
            <a:pPr indent="0" lvl="0" marL="0" rtl="0" algn="l">
              <a:spcBef>
                <a:spcPts val="1600"/>
              </a:spcBef>
              <a:spcAft>
                <a:spcPts val="1600"/>
              </a:spcAft>
              <a:buNone/>
            </a:pPr>
            <a:r>
              <a:rPr lang="en"/>
              <a:t>B Scoring helped Lending business to leverage many extensive properties like Fee, Promo, or to mitigate what kind of collection treatment that should be applied into certain bucket of B Score.</a:t>
            </a:r>
            <a:endParaRPr/>
          </a:p>
        </p:txBody>
      </p:sp>
      <p:sp>
        <p:nvSpPr>
          <p:cNvPr id="123" name="Google Shape;123;p2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of Lending decisions that could be done after leverage of Behavioral Scoring as such :</a:t>
            </a:r>
            <a:endParaRPr/>
          </a:p>
          <a:p>
            <a:pPr indent="-317500" lvl="0" marL="457200" rtl="0" algn="l">
              <a:spcBef>
                <a:spcPts val="1600"/>
              </a:spcBef>
              <a:spcAft>
                <a:spcPts val="0"/>
              </a:spcAft>
              <a:buSzPts val="1400"/>
              <a:buAutoNum type="arabicPeriod"/>
            </a:pPr>
            <a:r>
              <a:rPr b="1" lang="en"/>
              <a:t>CLIP ( Credit Limit Upgrade )</a:t>
            </a:r>
            <a:endParaRPr b="1"/>
          </a:p>
          <a:p>
            <a:pPr indent="-317500" lvl="0" marL="457200" rtl="0" algn="l">
              <a:spcBef>
                <a:spcPts val="0"/>
              </a:spcBef>
              <a:spcAft>
                <a:spcPts val="0"/>
              </a:spcAft>
              <a:buSzPts val="1400"/>
              <a:buAutoNum type="arabicPeriod"/>
            </a:pPr>
            <a:r>
              <a:rPr b="1" lang="en"/>
              <a:t>Categorical Product </a:t>
            </a:r>
            <a:r>
              <a:rPr b="1" lang="en"/>
              <a:t>Drill Down</a:t>
            </a:r>
            <a:r>
              <a:rPr b="1" lang="en"/>
              <a:t> Analysis</a:t>
            </a:r>
            <a:endParaRPr b="1"/>
          </a:p>
          <a:p>
            <a:pPr indent="-317500" lvl="0" marL="457200" rtl="0" algn="l">
              <a:spcBef>
                <a:spcPts val="0"/>
              </a:spcBef>
              <a:spcAft>
                <a:spcPts val="0"/>
              </a:spcAft>
              <a:buSzPts val="1400"/>
              <a:buAutoNum type="arabicPeriod"/>
            </a:pPr>
            <a:r>
              <a:rPr b="1" lang="en"/>
              <a:t>Collection Bucketing Treatment</a:t>
            </a:r>
            <a:endParaRPr b="1"/>
          </a:p>
          <a:p>
            <a:pPr indent="-317500" lvl="0" marL="457200" rtl="0" algn="l">
              <a:spcBef>
                <a:spcPts val="0"/>
              </a:spcBef>
              <a:spcAft>
                <a:spcPts val="0"/>
              </a:spcAft>
              <a:buSzPts val="1400"/>
              <a:buAutoNum type="arabicPeriod"/>
            </a:pPr>
            <a:r>
              <a:rPr b="1" lang="en"/>
              <a:t>Early Warning of highly default </a:t>
            </a:r>
            <a:r>
              <a:rPr b="1" lang="en"/>
              <a:t>repayment</a:t>
            </a:r>
            <a:endParaRPr b="1"/>
          </a:p>
          <a:p>
            <a:pPr indent="-317500" lvl="0" marL="457200" rtl="0" algn="l">
              <a:spcBef>
                <a:spcPts val="0"/>
              </a:spcBef>
              <a:spcAft>
                <a:spcPts val="0"/>
              </a:spcAft>
              <a:buSzPts val="1400"/>
              <a:buAutoNum type="arabicPeriod"/>
            </a:pPr>
            <a:r>
              <a:rPr b="1" lang="en"/>
              <a:t>Funneling Application Score to Behavioral</a:t>
            </a:r>
            <a:endParaRPr b="1"/>
          </a:p>
          <a:p>
            <a:pPr indent="-317500" lvl="0" marL="457200" rtl="0" algn="l">
              <a:spcBef>
                <a:spcPts val="0"/>
              </a:spcBef>
              <a:spcAft>
                <a:spcPts val="0"/>
              </a:spcAft>
              <a:buSzPts val="1400"/>
              <a:buAutoNum type="arabicPeriod"/>
            </a:pPr>
            <a:r>
              <a:rPr b="1" lang="en"/>
              <a:t>Cross selling products willingness to buy</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 Risk Modelling - Environment</a:t>
            </a:r>
            <a:endParaRPr/>
          </a:p>
        </p:txBody>
      </p:sp>
      <p:sp>
        <p:nvSpPr>
          <p:cNvPr id="129" name="Google Shape;129;p22"/>
          <p:cNvSpPr txBox="1"/>
          <p:nvPr/>
        </p:nvSpPr>
        <p:spPr>
          <a:xfrm>
            <a:off x="471900" y="1690475"/>
            <a:ext cx="8222100" cy="271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737373"/>
                </a:solidFill>
                <a:latin typeface="Roboto"/>
                <a:ea typeface="Roboto"/>
                <a:cs typeface="Roboto"/>
                <a:sym typeface="Roboto"/>
              </a:rPr>
              <a:t>All material all available in google shared drive : </a:t>
            </a:r>
            <a:r>
              <a:rPr lang="en" sz="1800" u="sng">
                <a:solidFill>
                  <a:schemeClr val="hlink"/>
                </a:solidFill>
                <a:latin typeface="Roboto"/>
                <a:ea typeface="Roboto"/>
                <a:cs typeface="Roboto"/>
                <a:sym typeface="Roboto"/>
                <a:hlinkClick r:id="rId3"/>
              </a:rPr>
              <a:t>https://drive.google.com/drive/folders/1rCC9E42_XyvDP1SLwoKvWNfuMoMUF4b6?usp=sharing</a:t>
            </a:r>
            <a:endParaRPr sz="1800" u="sng">
              <a:solidFill>
                <a:srgbClr val="737373"/>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rgbClr val="737373"/>
                </a:solidFill>
                <a:latin typeface="Roboto"/>
                <a:ea typeface="Roboto"/>
                <a:cs typeface="Roboto"/>
                <a:sym typeface="Roboto"/>
              </a:rPr>
              <a:t>All codes are in default </a:t>
            </a:r>
            <a:r>
              <a:rPr b="1" lang="en" sz="1800">
                <a:solidFill>
                  <a:srgbClr val="737373"/>
                </a:solidFill>
                <a:latin typeface="Roboto"/>
                <a:ea typeface="Roboto"/>
                <a:cs typeface="Roboto"/>
                <a:sym typeface="Roboto"/>
              </a:rPr>
              <a:t>anaconda 3</a:t>
            </a:r>
            <a:r>
              <a:rPr lang="en" sz="1800">
                <a:solidFill>
                  <a:srgbClr val="737373"/>
                </a:solidFill>
                <a:latin typeface="Roboto"/>
                <a:ea typeface="Roboto"/>
                <a:cs typeface="Roboto"/>
                <a:sym typeface="Roboto"/>
              </a:rPr>
              <a:t> environment,</a:t>
            </a:r>
            <a:endParaRPr sz="1800">
              <a:solidFill>
                <a:srgbClr val="737373"/>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rgbClr val="737373"/>
                </a:solidFill>
                <a:latin typeface="Roboto"/>
                <a:ea typeface="Roboto"/>
                <a:cs typeface="Roboto"/>
                <a:sym typeface="Roboto"/>
              </a:rPr>
              <a:t>Categorical Handling : WoE (Weight of Evidence),</a:t>
            </a:r>
            <a:endParaRPr sz="1800">
              <a:solidFill>
                <a:srgbClr val="737373"/>
              </a:solidFill>
              <a:latin typeface="Roboto"/>
              <a:ea typeface="Roboto"/>
              <a:cs typeface="Roboto"/>
              <a:sym typeface="Roboto"/>
            </a:endParaRPr>
          </a:p>
          <a:p>
            <a:pPr indent="0" lvl="0" marL="0" rtl="0" algn="l">
              <a:lnSpc>
                <a:spcPct val="115000"/>
              </a:lnSpc>
              <a:spcBef>
                <a:spcPts val="1600"/>
              </a:spcBef>
              <a:spcAft>
                <a:spcPts val="1600"/>
              </a:spcAft>
              <a:buNone/>
            </a:pPr>
            <a:r>
              <a:rPr b="1" lang="en" sz="1800">
                <a:solidFill>
                  <a:srgbClr val="737373"/>
                </a:solidFill>
                <a:latin typeface="Roboto"/>
                <a:ea typeface="Roboto"/>
                <a:cs typeface="Roboto"/>
                <a:sym typeface="Roboto"/>
              </a:rPr>
              <a:t>Final Output : Risk Rating Bucket, </a:t>
            </a:r>
            <a:r>
              <a:rPr b="1" lang="en" sz="1800">
                <a:solidFill>
                  <a:srgbClr val="737373"/>
                </a:solidFill>
                <a:latin typeface="Roboto"/>
                <a:ea typeface="Roboto"/>
                <a:cs typeface="Roboto"/>
                <a:sym typeface="Roboto"/>
              </a:rPr>
              <a:t>Recommendation</a:t>
            </a:r>
            <a:r>
              <a:rPr b="1" lang="en" sz="1800">
                <a:solidFill>
                  <a:srgbClr val="737373"/>
                </a:solidFill>
                <a:latin typeface="Roboto"/>
                <a:ea typeface="Roboto"/>
                <a:cs typeface="Roboto"/>
                <a:sym typeface="Roboto"/>
              </a:rPr>
              <a:t> to Cut-off, Explainable Features. </a:t>
            </a:r>
            <a:r>
              <a:rPr lang="en" sz="1800">
                <a:solidFill>
                  <a:srgbClr val="737373"/>
                </a:solidFill>
                <a:latin typeface="Roboto"/>
                <a:ea typeface="Roboto"/>
                <a:cs typeface="Roboto"/>
                <a:sym typeface="Roboto"/>
              </a:rPr>
              <a:t>Library Used for Predicting Model : </a:t>
            </a:r>
            <a:r>
              <a:rPr b="1" lang="en" sz="1800">
                <a:solidFill>
                  <a:srgbClr val="737373"/>
                </a:solidFill>
                <a:latin typeface="Roboto"/>
                <a:ea typeface="Roboto"/>
                <a:cs typeface="Roboto"/>
                <a:sym typeface="Roboto"/>
              </a:rPr>
              <a:t>Logistic Regression. Why Linear Model?</a:t>
            </a:r>
            <a:r>
              <a:rPr lang="en" sz="1800">
                <a:solidFill>
                  <a:srgbClr val="737373"/>
                </a:solidFill>
                <a:latin typeface="Roboto"/>
                <a:ea typeface="Roboto"/>
                <a:cs typeface="Roboto"/>
                <a:sym typeface="Roboto"/>
              </a:rPr>
              <a:t> Explained later</a:t>
            </a:r>
            <a:endParaRPr sz="1800">
              <a:solidFill>
                <a:srgbClr val="737373"/>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